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 bookmarkIdSeed="2">
  <p:sldMasterIdLst>
    <p:sldMasterId id="2147483660" r:id="rId1"/>
  </p:sldMasterIdLst>
  <p:notesMasterIdLst>
    <p:notesMasterId r:id="rId43"/>
  </p:notesMasterIdLst>
  <p:handoutMasterIdLst>
    <p:handoutMasterId r:id="rId44"/>
  </p:handoutMasterIdLst>
  <p:sldIdLst>
    <p:sldId id="649" r:id="rId2"/>
    <p:sldId id="697" r:id="rId3"/>
    <p:sldId id="792" r:id="rId4"/>
    <p:sldId id="810" r:id="rId5"/>
    <p:sldId id="775" r:id="rId6"/>
    <p:sldId id="777" r:id="rId7"/>
    <p:sldId id="811" r:id="rId8"/>
    <p:sldId id="809" r:id="rId9"/>
    <p:sldId id="776" r:id="rId10"/>
    <p:sldId id="778" r:id="rId11"/>
    <p:sldId id="779" r:id="rId12"/>
    <p:sldId id="781" r:id="rId13"/>
    <p:sldId id="814" r:id="rId14"/>
    <p:sldId id="813" r:id="rId15"/>
    <p:sldId id="782" r:id="rId16"/>
    <p:sldId id="806" r:id="rId17"/>
    <p:sldId id="812" r:id="rId18"/>
    <p:sldId id="780" r:id="rId19"/>
    <p:sldId id="808" r:id="rId20"/>
    <p:sldId id="783" r:id="rId21"/>
    <p:sldId id="784" r:id="rId22"/>
    <p:sldId id="787" r:id="rId23"/>
    <p:sldId id="786" r:id="rId24"/>
    <p:sldId id="788" r:id="rId25"/>
    <p:sldId id="817" r:id="rId26"/>
    <p:sldId id="789" r:id="rId27"/>
    <p:sldId id="694" r:id="rId28"/>
    <p:sldId id="791" r:id="rId29"/>
    <p:sldId id="793" r:id="rId30"/>
    <p:sldId id="794" r:id="rId31"/>
    <p:sldId id="816" r:id="rId32"/>
    <p:sldId id="795" r:id="rId33"/>
    <p:sldId id="796" r:id="rId34"/>
    <p:sldId id="797" r:id="rId35"/>
    <p:sldId id="799" r:id="rId36"/>
    <p:sldId id="801" r:id="rId37"/>
    <p:sldId id="802" r:id="rId38"/>
    <p:sldId id="803" r:id="rId39"/>
    <p:sldId id="805" r:id="rId40"/>
    <p:sldId id="818" r:id="rId41"/>
    <p:sldId id="724" r:id="rId42"/>
  </p:sldIdLst>
  <p:sldSz cx="12188825" cy="6858000"/>
  <p:notesSz cx="6985000" cy="92837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19">
          <p15:clr>
            <a:srgbClr val="A4A3A4"/>
          </p15:clr>
        </p15:guide>
        <p15:guide id="4" orient="horz">
          <p15:clr>
            <a:srgbClr val="A4A3A4"/>
          </p15:clr>
        </p15:guide>
        <p15:guide id="5" pos="7677">
          <p15:clr>
            <a:srgbClr val="A4A3A4"/>
          </p15:clr>
        </p15:guide>
        <p15:guide id="6">
          <p15:clr>
            <a:srgbClr val="A4A3A4"/>
          </p15:clr>
        </p15:guide>
        <p15:guide id="7" pos="7366">
          <p15:clr>
            <a:srgbClr val="A4A3A4"/>
          </p15:clr>
        </p15:guide>
        <p15:guide id="8" pos="31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4" userDrawn="1">
          <p15:clr>
            <a:srgbClr val="A4A3A4"/>
          </p15:clr>
        </p15:guide>
        <p15:guide id="2" pos="2200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Debra Wanamaker" initials="DW" lastIdx="78" clrIdx="0"/>
  <p:cmAuthor id="1" name="Melinda Breitmeyer" initials="MB" lastIdx="2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CC"/>
    <a:srgbClr val="D1EAFF"/>
    <a:srgbClr val="CDDDEF"/>
    <a:srgbClr val="C1E3FF"/>
    <a:srgbClr val="C5E5FF"/>
    <a:srgbClr val="B3DDFF"/>
    <a:srgbClr val="DDEEFF"/>
    <a:srgbClr val="E1F0FF"/>
    <a:srgbClr val="D6E8FE"/>
    <a:srgbClr val="DDF7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965" autoAdjust="0"/>
    <p:restoredTop sz="94638" autoAdjust="0"/>
  </p:normalViewPr>
  <p:slideViewPr>
    <p:cSldViewPr snapToGrid="0" snapToObjects="1" showGuides="1">
      <p:cViewPr varScale="1">
        <p:scale>
          <a:sx n="83" d="100"/>
          <a:sy n="83" d="100"/>
        </p:scale>
        <p:origin x="341" y="72"/>
      </p:cViewPr>
      <p:guideLst>
        <p:guide orient="horz" pos="4319"/>
        <p:guide orient="horz"/>
        <p:guide pos="7677"/>
        <p:guide/>
        <p:guide pos="7366"/>
        <p:guide pos="316"/>
      </p:guideLst>
    </p:cSldViewPr>
  </p:slideViewPr>
  <p:notesTextViewPr>
    <p:cViewPr>
      <p:scale>
        <a:sx n="150" d="100"/>
        <a:sy n="150" d="100"/>
      </p:scale>
      <p:origin x="0" y="0"/>
    </p:cViewPr>
  </p:notesTextViewPr>
  <p:sorterViewPr>
    <p:cViewPr>
      <p:scale>
        <a:sx n="75" d="100"/>
        <a:sy n="75" d="100"/>
      </p:scale>
      <p:origin x="0" y="4124"/>
    </p:cViewPr>
  </p:sorterViewPr>
  <p:notesViewPr>
    <p:cSldViewPr snapToGrid="0" snapToObjects="1" showGuides="1">
      <p:cViewPr varScale="1">
        <p:scale>
          <a:sx n="60" d="100"/>
          <a:sy n="60" d="100"/>
        </p:scale>
        <p:origin x="-2192" y="-68"/>
      </p:cViewPr>
      <p:guideLst>
        <p:guide orient="horz" pos="2924"/>
        <p:guide pos="220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27363" cy="463550"/>
          </a:xfrm>
          <a:prstGeom prst="rect">
            <a:avLst/>
          </a:prstGeom>
        </p:spPr>
        <p:txBody>
          <a:bodyPr vert="horz" lIns="91430" tIns="45715" rIns="91430" bIns="45715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56051" y="0"/>
            <a:ext cx="3027363" cy="463550"/>
          </a:xfrm>
          <a:prstGeom prst="rect">
            <a:avLst/>
          </a:prstGeom>
        </p:spPr>
        <p:txBody>
          <a:bodyPr vert="horz" lIns="91430" tIns="45715" rIns="91430" bIns="45715" rtlCol="0"/>
          <a:lstStyle>
            <a:lvl1pPr algn="r">
              <a:defRPr sz="1200"/>
            </a:lvl1pPr>
          </a:lstStyle>
          <a:p>
            <a:fld id="{C3F06587-74EA-41E5-80DF-91513B9D6919}" type="datetimeFigureOut">
              <a:rPr lang="en-US" smtClean="0"/>
              <a:pPr/>
              <a:t>3/15/2020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18563"/>
            <a:ext cx="3027363" cy="463550"/>
          </a:xfrm>
          <a:prstGeom prst="rect">
            <a:avLst/>
          </a:prstGeom>
        </p:spPr>
        <p:txBody>
          <a:bodyPr vert="horz" lIns="91430" tIns="45715" rIns="91430" bIns="45715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56051" y="8818563"/>
            <a:ext cx="3027363" cy="463550"/>
          </a:xfrm>
          <a:prstGeom prst="rect">
            <a:avLst/>
          </a:prstGeom>
        </p:spPr>
        <p:txBody>
          <a:bodyPr vert="horz" lIns="91430" tIns="45715" rIns="91430" bIns="45715" rtlCol="0" anchor="b"/>
          <a:lstStyle>
            <a:lvl1pPr algn="r">
              <a:defRPr sz="1200"/>
            </a:lvl1pPr>
          </a:lstStyle>
          <a:p>
            <a:fld id="{8541475C-F4C2-400F-B720-6A0D5898F38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6097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26833" cy="464185"/>
          </a:xfrm>
          <a:prstGeom prst="rect">
            <a:avLst/>
          </a:prstGeom>
        </p:spPr>
        <p:txBody>
          <a:bodyPr vert="horz" lIns="92948" tIns="46474" rIns="92948" bIns="46474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56551" y="1"/>
            <a:ext cx="3026833" cy="464185"/>
          </a:xfrm>
          <a:prstGeom prst="rect">
            <a:avLst/>
          </a:prstGeom>
        </p:spPr>
        <p:txBody>
          <a:bodyPr vert="horz" lIns="92948" tIns="46474" rIns="92948" bIns="46474" rtlCol="0"/>
          <a:lstStyle>
            <a:lvl1pPr algn="r">
              <a:defRPr sz="1200"/>
            </a:lvl1pPr>
          </a:lstStyle>
          <a:p>
            <a:fld id="{892CCC08-F30F-4692-908C-45BF9095BEA2}" type="datetimeFigureOut">
              <a:rPr lang="en-US" smtClean="0"/>
              <a:pPr/>
              <a:t>3/15/2020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0050" y="696913"/>
            <a:ext cx="6184900" cy="34813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948" tIns="46474" rIns="92948" bIns="4647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98500" y="4409758"/>
            <a:ext cx="5588000" cy="4177665"/>
          </a:xfrm>
          <a:prstGeom prst="rect">
            <a:avLst/>
          </a:prstGeom>
        </p:spPr>
        <p:txBody>
          <a:bodyPr vert="horz" lIns="92948" tIns="46474" rIns="92948" bIns="46474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17904"/>
            <a:ext cx="3026833" cy="464185"/>
          </a:xfrm>
          <a:prstGeom prst="rect">
            <a:avLst/>
          </a:prstGeom>
        </p:spPr>
        <p:txBody>
          <a:bodyPr vert="horz" lIns="92948" tIns="46474" rIns="92948" bIns="46474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56551" y="8817904"/>
            <a:ext cx="3026833" cy="464185"/>
          </a:xfrm>
          <a:prstGeom prst="rect">
            <a:avLst/>
          </a:prstGeom>
        </p:spPr>
        <p:txBody>
          <a:bodyPr vert="horz" lIns="92948" tIns="46474" rIns="92948" bIns="46474" rtlCol="0" anchor="b"/>
          <a:lstStyle>
            <a:lvl1pPr algn="r">
              <a:defRPr sz="1200"/>
            </a:lvl1pPr>
          </a:lstStyle>
          <a:p>
            <a:fld id="{55786D4B-7A59-43F1-AF76-928D0ACC908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7775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REAM for PPT+Vectors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815"/>
            <a:ext cx="12188824" cy="6854369"/>
          </a:xfrm>
          <a:prstGeom prst="rect">
            <a:avLst/>
          </a:prstGeom>
        </p:spPr>
      </p:pic>
      <p:sp>
        <p:nvSpPr>
          <p:cNvPr id="26" name="Text Placeholder 25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2185854" y="1842418"/>
            <a:ext cx="9244146" cy="703734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91440" tIns="44426" rIns="90434" bIns="44426" numCol="1" anchor="b" anchorCtr="0" compatLnSpc="1">
            <a:prstTxWarp prst="textNoShape">
              <a:avLst/>
            </a:prstTxWarp>
            <a:spAutoFit/>
          </a:bodyPr>
          <a:lstStyle>
            <a:lvl1pPr marL="0" indent="0" algn="l" rtl="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None/>
              <a:defRPr lang="en-US" sz="4200" b="1" kern="1200" cap="none" spc="0" baseline="0" dirty="0" smtClean="0">
                <a:solidFill>
                  <a:schemeClr val="bg2"/>
                </a:solidFill>
                <a:latin typeface="Arial" pitchFamily="34" charset="0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Presentation Title</a:t>
            </a:r>
            <a:endParaRPr lang="en-US" dirty="0"/>
          </a:p>
        </p:txBody>
      </p:sp>
      <p:sp>
        <p:nvSpPr>
          <p:cNvPr id="12" name="Text Placeholder 27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2185857" y="2580442"/>
            <a:ext cx="9244146" cy="587100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100584" tIns="44426" rIns="90434" bIns="44426" numCol="1" anchor="t" anchorCtr="0" compatLnSpc="1">
            <a:prstTxWarp prst="textNoShape">
              <a:avLst/>
            </a:prstTxWarp>
            <a:spAutoFit/>
          </a:bodyPr>
          <a:lstStyle>
            <a:lvl1pPr marL="0" indent="0" algn="l" rtl="0" eaLnBrk="0" fontAlgn="base" hangingPunct="0">
              <a:lnSpc>
                <a:spcPct val="101000"/>
              </a:lnSpc>
              <a:spcBef>
                <a:spcPct val="0"/>
              </a:spcBef>
              <a:spcAft>
                <a:spcPct val="0"/>
              </a:spcAft>
              <a:buNone/>
              <a:defRPr lang="en-US" sz="3200" b="1" i="0" kern="1200" cap="none" spc="0" baseline="0" dirty="0" smtClean="0">
                <a:solidFill>
                  <a:schemeClr val="tx2"/>
                </a:solidFill>
                <a:latin typeface="Arial" pitchFamily="34" charset="0"/>
                <a:ea typeface="+mj-ea"/>
                <a:cs typeface="+mj-cs"/>
              </a:defRPr>
            </a:lvl1pPr>
            <a:lvl2pPr marL="609204" indent="-609204" defTabSz="304604">
              <a:buFontTx/>
              <a:buNone/>
              <a:defRPr lang="en-US" sz="2100" baseline="0" dirty="0" smtClean="0">
                <a:solidFill>
                  <a:schemeClr val="bg1"/>
                </a:solidFill>
              </a:defRPr>
            </a:lvl2pPr>
            <a:lvl3pPr>
              <a:defRPr lang="en-US" sz="2400" dirty="0" smtClean="0"/>
            </a:lvl3pPr>
            <a:lvl4pPr>
              <a:defRPr lang="en-US" sz="2400" dirty="0" smtClean="0"/>
            </a:lvl4pPr>
            <a:lvl5pPr>
              <a:defRPr lang="en-US" sz="2400" dirty="0"/>
            </a:lvl5pPr>
          </a:lstStyle>
          <a:p>
            <a:pPr lvl="0"/>
            <a:r>
              <a:rPr lang="en-US"/>
              <a:t>Presenter’s name here</a:t>
            </a:r>
            <a:endParaRPr lang="en-US" dirty="0"/>
          </a:p>
        </p:txBody>
      </p:sp>
      <p:sp>
        <p:nvSpPr>
          <p:cNvPr id="24" name="Text Placeholder 27"/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2185857" y="3167542"/>
            <a:ext cx="9244146" cy="462771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109728" tIns="44426" rIns="90434" bIns="44426" numCol="1" anchor="t" anchorCtr="0" compatLnSpc="1">
            <a:prstTxWarp prst="textNoShape">
              <a:avLst/>
            </a:prstTxWarp>
            <a:spAutoFit/>
          </a:bodyPr>
          <a:lstStyle>
            <a:lvl1pPr marL="0" indent="0" algn="l" rtl="0" eaLnBrk="0" fontAlgn="base" hangingPunct="0">
              <a:lnSpc>
                <a:spcPct val="101000"/>
              </a:lnSpc>
              <a:spcBef>
                <a:spcPct val="0"/>
              </a:spcBef>
              <a:spcAft>
                <a:spcPct val="0"/>
              </a:spcAft>
              <a:buNone/>
              <a:defRPr lang="en-US" sz="2400" b="1" i="0" kern="1200" cap="none" spc="0" baseline="0" dirty="0" smtClean="0">
                <a:solidFill>
                  <a:schemeClr val="bg2"/>
                </a:solidFill>
                <a:latin typeface="Arial" pitchFamily="34" charset="0"/>
                <a:ea typeface="+mj-ea"/>
                <a:cs typeface="+mj-cs"/>
              </a:defRPr>
            </a:lvl1pPr>
            <a:lvl2pPr marL="609204" indent="-609204" defTabSz="304604">
              <a:buFontTx/>
              <a:buNone/>
              <a:defRPr lang="en-US" sz="2100" baseline="0" dirty="0" smtClean="0">
                <a:solidFill>
                  <a:schemeClr val="bg1"/>
                </a:solidFill>
              </a:defRPr>
            </a:lvl2pPr>
            <a:lvl3pPr>
              <a:defRPr lang="en-US" sz="2400" dirty="0" smtClean="0"/>
            </a:lvl3pPr>
            <a:lvl4pPr>
              <a:defRPr lang="en-US" sz="2400" dirty="0" smtClean="0"/>
            </a:lvl4pPr>
            <a:lvl5pPr>
              <a:defRPr lang="en-US" sz="2400" dirty="0"/>
            </a:lvl5pPr>
          </a:lstStyle>
          <a:p>
            <a:pPr lvl="0"/>
            <a:r>
              <a:rPr lang="en-US"/>
              <a:t>Date or Presenter’s title here</a:t>
            </a:r>
            <a:endParaRPr lang="en-US" dirty="0"/>
          </a:p>
        </p:txBody>
      </p:sp>
      <p:pic>
        <p:nvPicPr>
          <p:cNvPr id="28" name="Picture 27" descr="CYPRESS LOGO NEW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00031" y="446979"/>
            <a:ext cx="3229094" cy="999432"/>
          </a:xfrm>
          <a:prstGeom prst="rect">
            <a:avLst/>
          </a:prstGeom>
        </p:spPr>
      </p:pic>
      <p:pic>
        <p:nvPicPr>
          <p:cNvPr id="14" name="Picture 2"/>
          <p:cNvPicPr>
            <a:picLocks noChangeAspect="1" noChangeArrowheads="1"/>
          </p:cNvPicPr>
          <p:nvPr userDrawn="1"/>
        </p:nvPicPr>
        <p:blipFill>
          <a:blip r:embed="rId4"/>
          <a:stretch>
            <a:fillRect/>
          </a:stretch>
        </p:blipFill>
        <p:spPr bwMode="auto">
          <a:xfrm>
            <a:off x="8139625" y="4460272"/>
            <a:ext cx="4001288" cy="23408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2"/>
          <p:cNvPicPr>
            <a:picLocks noChangeAspect="1" noChangeArrowheads="1"/>
          </p:cNvPicPr>
          <p:nvPr userDrawn="1"/>
        </p:nvPicPr>
        <p:blipFill>
          <a:blip r:embed="rId5"/>
          <a:stretch>
            <a:fillRect/>
          </a:stretch>
        </p:blipFill>
        <p:spPr bwMode="auto">
          <a:xfrm>
            <a:off x="4091977" y="4460272"/>
            <a:ext cx="3995482" cy="23408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Picture 15" descr="Server Room iStock_000011349378XXXLarge.jpg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50230" y="4460272"/>
            <a:ext cx="3989581" cy="2340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43202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BF16D2D-676F-4B51-BDD4-4FD895F3A07E}"/>
              </a:ext>
            </a:extLst>
          </p:cNvPr>
          <p:cNvSpPr/>
          <p:nvPr userDrawn="1"/>
        </p:nvSpPr>
        <p:spPr>
          <a:xfrm>
            <a:off x="523030" y="6426400"/>
            <a:ext cx="1956113" cy="253916"/>
          </a:xfrm>
          <a:prstGeom prst="rect">
            <a:avLst/>
          </a:prstGeom>
        </p:spPr>
        <p:txBody>
          <a:bodyPr wrap="none" anchor="ctr" anchorCtr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>
                <a:srgbClr val="005596"/>
              </a:buClr>
              <a:buSzPct val="100000"/>
              <a:buFont typeface="Wingdings" pitchFamily="2" charset="2"/>
              <a:buNone/>
              <a:tabLst/>
              <a:defRPr/>
            </a:pPr>
            <a:r>
              <a:rPr kumimoji="0" lang="en-US" sz="1050" b="1" i="0" u="none" strike="noStrike" kern="800" cap="none" spc="2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CYPRESS CONFIDENTIAL</a:t>
            </a:r>
          </a:p>
        </p:txBody>
      </p:sp>
    </p:spTree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R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ream_SMALLER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2" y="1818"/>
            <a:ext cx="12188825" cy="6854369"/>
          </a:xfrm>
          <a:prstGeom prst="rect">
            <a:avLst/>
          </a:prstGeom>
        </p:spPr>
      </p:pic>
      <p:pic>
        <p:nvPicPr>
          <p:cNvPr id="9" name="Picture 8" descr="CYPRESS LOGO NEW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474145" y="6231504"/>
            <a:ext cx="1476495" cy="457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502871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UE Tex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roblem Background.jpg"/>
          <p:cNvPicPr>
            <a:picLocks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-125" y="3560"/>
            <a:ext cx="12188952" cy="6854440"/>
          </a:xfrm>
          <a:prstGeom prst="rect">
            <a:avLst/>
          </a:prstGeom>
        </p:spPr>
      </p:pic>
      <p:pic>
        <p:nvPicPr>
          <p:cNvPr id="6" name="Picture 5" descr="Cypress Logo Blue (Limited Use) - PNG Format.png"/>
          <p:cNvPicPr>
            <a:picLocks noChangeAspect="1"/>
          </p:cNvPicPr>
          <p:nvPr userDrawn="1"/>
        </p:nvPicPr>
        <p:blipFill>
          <a:blip r:embed="rId3" cstate="print">
            <a:lum bright="100000"/>
          </a:blip>
          <a:stretch>
            <a:fillRect/>
          </a:stretch>
        </p:blipFill>
        <p:spPr>
          <a:xfrm>
            <a:off x="10474145" y="6232788"/>
            <a:ext cx="1476495" cy="456987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65301249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ish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ChangeArrowheads="1"/>
          </p:cNvSpPr>
          <p:nvPr userDrawn="1"/>
        </p:nvSpPr>
        <p:spPr bwMode="auto">
          <a:xfrm>
            <a:off x="0" y="0"/>
            <a:ext cx="12188825" cy="6858000"/>
          </a:xfrm>
          <a:prstGeom prst="rect">
            <a:avLst/>
          </a:prstGeom>
          <a:solidFill>
            <a:schemeClr val="bg2"/>
          </a:solidFill>
          <a:ln w="9525" algn="ctr">
            <a:noFill/>
            <a:round/>
            <a:headEnd/>
            <a:tailEnd/>
          </a:ln>
        </p:spPr>
        <p:txBody>
          <a:bodyPr lIns="91386" tIns="45690" rIns="91386" bIns="45690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</a:pPr>
            <a:endParaRPr lang="en-US" altLang="en-US" sz="1600">
              <a:solidFill>
                <a:srgbClr val="000000"/>
              </a:solidFill>
              <a:cs typeface="Arial" charset="0"/>
            </a:endParaRPr>
          </a:p>
        </p:txBody>
      </p:sp>
      <p:pic>
        <p:nvPicPr>
          <p:cNvPr id="6" name="Picture 5" descr="Cypress Logo Blue (Limited Use) - PNG Format.png"/>
          <p:cNvPicPr>
            <a:picLocks noChangeAspect="1"/>
          </p:cNvPicPr>
          <p:nvPr userDrawn="1"/>
        </p:nvPicPr>
        <p:blipFill>
          <a:blip r:embed="rId2">
            <a:lum bright="100000"/>
          </a:blip>
          <a:stretch>
            <a:fillRect/>
          </a:stretch>
        </p:blipFill>
        <p:spPr>
          <a:xfrm>
            <a:off x="3072873" y="2103307"/>
            <a:ext cx="6043081" cy="1870382"/>
          </a:xfrm>
          <a:prstGeom prst="rect">
            <a:avLst/>
          </a:prstGeom>
          <a:effectLst/>
        </p:spPr>
      </p:pic>
    </p:spTree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ish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ChangeArrowheads="1"/>
          </p:cNvSpPr>
          <p:nvPr userDrawn="1"/>
        </p:nvSpPr>
        <p:spPr bwMode="auto">
          <a:xfrm>
            <a:off x="0" y="0"/>
            <a:ext cx="12188825" cy="6858000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lIns="91386" tIns="45690" rIns="91386" bIns="45690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</a:pPr>
            <a:endParaRPr lang="en-US" altLang="en-US" sz="1600">
              <a:solidFill>
                <a:srgbClr val="000000"/>
              </a:solidFill>
              <a:cs typeface="Arial" charset="0"/>
            </a:endParaRPr>
          </a:p>
        </p:txBody>
      </p:sp>
      <p:pic>
        <p:nvPicPr>
          <p:cNvPr id="6" name="Picture 5" descr="Cypress Logo Blue (Limited Use) - PNG Format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72873" y="2103307"/>
            <a:ext cx="6043081" cy="18703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-LINE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14"/>
          <p:cNvSpPr>
            <a:spLocks noChangeShapeType="1"/>
          </p:cNvSpPr>
          <p:nvPr userDrawn="1"/>
        </p:nvSpPr>
        <p:spPr bwMode="auto">
          <a:xfrm>
            <a:off x="0" y="780865"/>
            <a:ext cx="12188825" cy="0"/>
          </a:xfrm>
          <a:prstGeom prst="line">
            <a:avLst/>
          </a:prstGeom>
          <a:noFill/>
          <a:ln w="50800">
            <a:solidFill>
              <a:schemeClr val="bg1"/>
            </a:solidFill>
            <a:round/>
            <a:headEnd/>
            <a:tailEnd/>
          </a:ln>
        </p:spPr>
        <p:txBody>
          <a:bodyPr wrap="none" lIns="90434" tIns="44426" rIns="90434" bIns="44426" anchor="ctr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600" dirty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55946" y="425489"/>
            <a:ext cx="10451594" cy="500601"/>
          </a:xfrm>
        </p:spPr>
        <p:txBody>
          <a:bodyPr/>
          <a:lstStyle>
            <a:lvl1pPr>
              <a:lnSpc>
                <a:spcPct val="85000"/>
              </a:lnSpc>
              <a:defRPr sz="3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Line 14"/>
          <p:cNvSpPr>
            <a:spLocks noChangeShapeType="1"/>
          </p:cNvSpPr>
          <p:nvPr userDrawn="1"/>
        </p:nvSpPr>
        <p:spPr bwMode="auto">
          <a:xfrm>
            <a:off x="0" y="950168"/>
            <a:ext cx="12188825" cy="0"/>
          </a:xfrm>
          <a:prstGeom prst="line">
            <a:avLst/>
          </a:prstGeom>
          <a:noFill/>
          <a:ln w="15875">
            <a:solidFill>
              <a:srgbClr val="FF0000"/>
            </a:solidFill>
            <a:round/>
            <a:headEnd/>
            <a:tailEnd/>
          </a:ln>
        </p:spPr>
        <p:txBody>
          <a:bodyPr wrap="none" lIns="90434" tIns="44426" rIns="90434" bIns="44426" anchor="ctr">
            <a:spAutoFit/>
          </a:bodyPr>
          <a:lstStyle/>
          <a:p>
            <a:pPr eaLnBrk="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</a:pPr>
            <a:endParaRPr lang="en-US" sz="1600" dirty="0">
              <a:solidFill>
                <a:srgbClr val="000000"/>
              </a:solidFill>
              <a:cs typeface="Arial" charset="0"/>
            </a:endParaRPr>
          </a:p>
        </p:txBody>
      </p:sp>
    </p:spTree>
  </p:cSld>
  <p:clrMapOvr>
    <a:masterClrMapping/>
  </p:clrMapOvr>
  <p:transition spd="slow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Subtitle Abov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55946" y="35337"/>
            <a:ext cx="10451594" cy="514451"/>
          </a:xfrm>
        </p:spPr>
        <p:txBody>
          <a:bodyPr anchor="t" anchorCtr="0"/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 hasCustomPrompt="1"/>
          </p:nvPr>
        </p:nvSpPr>
        <p:spPr>
          <a:xfrm>
            <a:off x="179631" y="415357"/>
            <a:ext cx="11727512" cy="355421"/>
          </a:xfrm>
          <a:noFill/>
        </p:spPr>
        <p:txBody>
          <a:bodyPr vert="horz" wrap="square" lIns="91386" tIns="45690" rIns="91386" bIns="45690" rtlCol="0">
            <a:spAutoFit/>
          </a:bodyPr>
          <a:lstStyle>
            <a:lvl1pPr marL="0" algn="l" defTabSz="456924" rtl="0" eaLnBrk="1" latinLnBrk="0" hangingPunct="1">
              <a:buNone/>
              <a:defRPr lang="en-US" sz="1800" b="1" i="0" kern="1200" dirty="0" smtClean="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-231637" algn="l" defTabSz="456924" rtl="0" eaLnBrk="1" latinLnBrk="0" hangingPunct="1">
              <a:lnSpc>
                <a:spcPct val="95000"/>
              </a:lnSpc>
              <a:spcBef>
                <a:spcPts val="0"/>
              </a:spcBef>
              <a:buClr>
                <a:srgbClr val="0075BF"/>
              </a:buClr>
              <a:buFont typeface="Wingdings" pitchFamily="2" charset="2"/>
              <a:buNone/>
            </a:pPr>
            <a:r>
              <a:rPr lang="en-US" dirty="0"/>
              <a:t>Click to edit </a:t>
            </a:r>
            <a:r>
              <a:rPr lang="en-US"/>
              <a:t>Master subtitle styles</a:t>
            </a:r>
            <a:endParaRPr lang="en-US" dirty="0"/>
          </a:p>
        </p:txBody>
      </p:sp>
    </p:spTree>
  </p:cSld>
  <p:clrMapOvr>
    <a:masterClrMapping/>
  </p:clrMapOvr>
  <p:transition spd="slow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N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REAM for PPT+Vectors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815"/>
            <a:ext cx="12188824" cy="6854369"/>
          </a:xfrm>
          <a:prstGeom prst="rect">
            <a:avLst/>
          </a:prstGeom>
        </p:spPr>
      </p:pic>
      <p:sp>
        <p:nvSpPr>
          <p:cNvPr id="26" name="Text Placeholder 25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2185854" y="2858410"/>
            <a:ext cx="9244146" cy="703734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91440" tIns="44426" rIns="90434" bIns="44426" numCol="1" anchor="b" anchorCtr="0" compatLnSpc="1">
            <a:prstTxWarp prst="textNoShape">
              <a:avLst/>
            </a:prstTxWarp>
            <a:spAutoFit/>
          </a:bodyPr>
          <a:lstStyle>
            <a:lvl1pPr marL="0" indent="0" algn="l" rtl="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None/>
              <a:defRPr lang="en-US" sz="4200" b="1" kern="1200" cap="none" spc="0" baseline="0" dirty="0" smtClean="0">
                <a:solidFill>
                  <a:schemeClr val="bg2"/>
                </a:solidFill>
                <a:latin typeface="Arial" pitchFamily="34" charset="0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Presentation Title</a:t>
            </a:r>
            <a:endParaRPr lang="en-US" dirty="0"/>
          </a:p>
        </p:txBody>
      </p:sp>
      <p:sp>
        <p:nvSpPr>
          <p:cNvPr id="12" name="Text Placeholder 27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2185857" y="3782278"/>
            <a:ext cx="9244146" cy="587100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100584" tIns="44426" rIns="90434" bIns="44426" numCol="1" anchor="t" anchorCtr="0" compatLnSpc="1">
            <a:prstTxWarp prst="textNoShape">
              <a:avLst/>
            </a:prstTxWarp>
            <a:spAutoFit/>
          </a:bodyPr>
          <a:lstStyle>
            <a:lvl1pPr marL="0" indent="0" algn="l" rtl="0" eaLnBrk="0" fontAlgn="base" hangingPunct="0">
              <a:lnSpc>
                <a:spcPct val="101000"/>
              </a:lnSpc>
              <a:spcBef>
                <a:spcPct val="0"/>
              </a:spcBef>
              <a:spcAft>
                <a:spcPct val="0"/>
              </a:spcAft>
              <a:buNone/>
              <a:defRPr lang="en-US" sz="3200" b="1" i="0" kern="1200" cap="none" spc="0" baseline="0" dirty="0" smtClean="0">
                <a:solidFill>
                  <a:schemeClr val="tx2"/>
                </a:solidFill>
                <a:latin typeface="Arial" pitchFamily="34" charset="0"/>
                <a:ea typeface="+mj-ea"/>
                <a:cs typeface="+mj-cs"/>
              </a:defRPr>
            </a:lvl1pPr>
            <a:lvl2pPr marL="609204" indent="-609204" defTabSz="304604">
              <a:buFontTx/>
              <a:buNone/>
              <a:defRPr lang="en-US" sz="2100" baseline="0" dirty="0" smtClean="0">
                <a:solidFill>
                  <a:schemeClr val="bg1"/>
                </a:solidFill>
              </a:defRPr>
            </a:lvl2pPr>
            <a:lvl3pPr>
              <a:defRPr lang="en-US" sz="2400" dirty="0" smtClean="0"/>
            </a:lvl3pPr>
            <a:lvl4pPr>
              <a:defRPr lang="en-US" sz="2400" dirty="0" smtClean="0"/>
            </a:lvl4pPr>
            <a:lvl5pPr>
              <a:defRPr lang="en-US" sz="2400" dirty="0"/>
            </a:lvl5pPr>
          </a:lstStyle>
          <a:p>
            <a:pPr lvl="0"/>
            <a:r>
              <a:rPr lang="en-US"/>
              <a:t>Presenter’s name here</a:t>
            </a:r>
            <a:endParaRPr lang="en-US" dirty="0"/>
          </a:p>
        </p:txBody>
      </p:sp>
      <p:sp>
        <p:nvSpPr>
          <p:cNvPr id="24" name="Text Placeholder 27"/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2185857" y="4419600"/>
            <a:ext cx="9244146" cy="462771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109728" tIns="44426" rIns="90434" bIns="44426" numCol="1" anchor="t" anchorCtr="0" compatLnSpc="1">
            <a:prstTxWarp prst="textNoShape">
              <a:avLst/>
            </a:prstTxWarp>
            <a:spAutoFit/>
          </a:bodyPr>
          <a:lstStyle>
            <a:lvl1pPr marL="0" indent="0" algn="l" rtl="0" eaLnBrk="0" fontAlgn="base" hangingPunct="0">
              <a:lnSpc>
                <a:spcPct val="101000"/>
              </a:lnSpc>
              <a:spcBef>
                <a:spcPct val="0"/>
              </a:spcBef>
              <a:spcAft>
                <a:spcPct val="0"/>
              </a:spcAft>
              <a:buNone/>
              <a:defRPr lang="en-US" sz="2400" b="1" i="0" kern="1200" cap="none" spc="0" baseline="0" dirty="0" smtClean="0">
                <a:solidFill>
                  <a:schemeClr val="bg2"/>
                </a:solidFill>
                <a:latin typeface="Arial" pitchFamily="34" charset="0"/>
                <a:ea typeface="+mj-ea"/>
                <a:cs typeface="+mj-cs"/>
              </a:defRPr>
            </a:lvl1pPr>
            <a:lvl2pPr marL="609204" indent="-609204" defTabSz="304604">
              <a:buFontTx/>
              <a:buNone/>
              <a:defRPr lang="en-US" sz="2100" baseline="0" dirty="0" smtClean="0">
                <a:solidFill>
                  <a:schemeClr val="bg1"/>
                </a:solidFill>
              </a:defRPr>
            </a:lvl2pPr>
            <a:lvl3pPr>
              <a:defRPr lang="en-US" sz="2400" dirty="0" smtClean="0"/>
            </a:lvl3pPr>
            <a:lvl4pPr>
              <a:defRPr lang="en-US" sz="2400" dirty="0" smtClean="0"/>
            </a:lvl4pPr>
            <a:lvl5pPr>
              <a:defRPr lang="en-US" sz="2400" dirty="0"/>
            </a:lvl5pPr>
          </a:lstStyle>
          <a:p>
            <a:pPr lvl="0"/>
            <a:r>
              <a:rPr lang="en-US"/>
              <a:t>Presenter’s title here</a:t>
            </a:r>
            <a:endParaRPr lang="en-US" dirty="0"/>
          </a:p>
        </p:txBody>
      </p:sp>
      <p:pic>
        <p:nvPicPr>
          <p:cNvPr id="28" name="Picture 27" descr="CYPRESS LOGO NEW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00031" y="634547"/>
            <a:ext cx="3229094" cy="999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43202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CREAM for PPT+Vectors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815"/>
            <a:ext cx="12188824" cy="68543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-1" y="2639700"/>
            <a:ext cx="12188826" cy="1075679"/>
          </a:xfrm>
          <a:solidFill>
            <a:schemeClr val="bg2"/>
          </a:solidFill>
          <a:ln w="12700">
            <a:noFill/>
            <a:miter lim="800000"/>
            <a:headEnd/>
            <a:tailEnd/>
          </a:ln>
        </p:spPr>
        <p:txBody>
          <a:bodyPr wrap="square" lIns="274320" tIns="219456" rIns="274320" bIns="256032" anchor="ctr" anchorCtr="0">
            <a:spAutoFit/>
          </a:bodyPr>
          <a:lstStyle>
            <a:lvl1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altLang="ja-JP" sz="4300" b="0" i="0" kern="1200" baseline="0">
                <a:solidFill>
                  <a:schemeClr val="bg1"/>
                </a:solidFill>
                <a:latin typeface="Arial" charset="0"/>
                <a:ea typeface="MS PGothic" pitchFamily="34" charset="-128"/>
                <a:cs typeface="Arial" charset="0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29" name="Text Placeholder 27"/>
          <p:cNvSpPr>
            <a:spLocks noGrp="1"/>
          </p:cNvSpPr>
          <p:nvPr>
            <p:ph type="body" sz="quarter" idx="14" hasCustomPrompt="1"/>
          </p:nvPr>
        </p:nvSpPr>
        <p:spPr>
          <a:xfrm>
            <a:off x="1586" y="3869217"/>
            <a:ext cx="12185652" cy="537535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91440" tIns="44426" rIns="90434" bIns="44426" numCol="1" anchor="t" anchorCtr="0" compatLnSpc="1">
            <a:prstTxWarp prst="textNoShape">
              <a:avLst/>
            </a:prstTxWarp>
            <a:spAutoFit/>
          </a:bodyPr>
          <a:lstStyle>
            <a:lvl1pPr marL="0" indent="0" algn="ctr" rtl="0" eaLnBrk="0" fontAlgn="base" hangingPunct="0">
              <a:lnSpc>
                <a:spcPct val="97000"/>
              </a:lnSpc>
              <a:spcBef>
                <a:spcPct val="0"/>
              </a:spcBef>
              <a:spcAft>
                <a:spcPct val="0"/>
              </a:spcAft>
              <a:buNone/>
              <a:defRPr lang="en-US" sz="3000" b="1" i="0" kern="1200" cap="none" spc="0" baseline="0" dirty="0" smtClean="0">
                <a:solidFill>
                  <a:schemeClr val="bg2"/>
                </a:solidFill>
                <a:latin typeface="Arial" pitchFamily="34" charset="0"/>
                <a:ea typeface="+mj-ea"/>
                <a:cs typeface="+mj-cs"/>
              </a:defRPr>
            </a:lvl1pPr>
            <a:lvl2pPr marL="609204" indent="-609204" defTabSz="304604">
              <a:buFontTx/>
              <a:buNone/>
              <a:defRPr lang="en-US" sz="2100" baseline="0" dirty="0" smtClean="0">
                <a:solidFill>
                  <a:schemeClr val="bg1"/>
                </a:solidFill>
              </a:defRPr>
            </a:lvl2pPr>
            <a:lvl3pPr>
              <a:defRPr lang="en-US" sz="2400" dirty="0" smtClean="0"/>
            </a:lvl3pPr>
            <a:lvl4pPr>
              <a:defRPr lang="en-US" sz="2400" dirty="0" smtClean="0"/>
            </a:lvl4pPr>
            <a:lvl5pPr>
              <a:defRPr lang="en-US" sz="2400" dirty="0"/>
            </a:lvl5pPr>
          </a:lstStyle>
          <a:p>
            <a:pPr lvl="0"/>
            <a:r>
              <a:rPr lang="en-US"/>
              <a:t>Click to edit subtitle</a:t>
            </a:r>
            <a:endParaRPr lang="en-US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197467" y="6413761"/>
            <a:ext cx="37221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>
                <a:srgbClr val="005596"/>
              </a:buClr>
              <a:buSzPct val="100000"/>
              <a:buFont typeface="Wingdings" pitchFamily="2" charset="2"/>
              <a:buNone/>
              <a:tabLst/>
              <a:defRPr/>
            </a:pPr>
            <a:fld id="{DAAEE642-D065-4BBA-AB0A-FA69033CF351}" type="slidenum">
              <a:rPr kumimoji="0" lang="en-US" sz="1200" b="0" i="0" u="none" strike="noStrike" kern="800" cap="none" spc="0" normalizeH="0" baseline="0" noProof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ts val="800"/>
                </a:spcBef>
                <a:spcAft>
                  <a:spcPct val="0"/>
                </a:spcAft>
                <a:buClr>
                  <a:srgbClr val="005596"/>
                </a:buClr>
                <a:buSzPct val="100000"/>
                <a:buFont typeface="Wingdings" pitchFamily="2" charset="2"/>
                <a:buNone/>
                <a:tabLst/>
                <a:defRPr/>
              </a:pPr>
              <a:t>‹#›</a:t>
            </a:fld>
            <a:endParaRPr kumimoji="0" lang="en-US" sz="1200" b="0" i="0" u="none" strike="noStrike" kern="8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7" name="Picture 16" descr="CYPRESS LOGO NEW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99616" y="5867400"/>
            <a:ext cx="2651025" cy="821817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523030" y="6426400"/>
            <a:ext cx="1956113" cy="253916"/>
          </a:xfrm>
          <a:prstGeom prst="rect">
            <a:avLst/>
          </a:prstGeom>
        </p:spPr>
        <p:txBody>
          <a:bodyPr wrap="none" anchor="ctr" anchorCtr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>
                <a:srgbClr val="005596"/>
              </a:buClr>
              <a:buSzPct val="100000"/>
              <a:buFont typeface="Wingdings" pitchFamily="2" charset="2"/>
              <a:buNone/>
              <a:tabLst/>
              <a:defRPr/>
            </a:pPr>
            <a:r>
              <a:rPr kumimoji="0" lang="en-US" sz="1050" b="1" i="0" u="none" strike="noStrike" kern="800" cap="none" spc="2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CYPRESS CONFIDENTIAL</a:t>
            </a:r>
          </a:p>
        </p:txBody>
      </p:sp>
    </p:spTree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0"/>
          </p:nvPr>
        </p:nvSpPr>
        <p:spPr>
          <a:xfrm>
            <a:off x="421611" y="969963"/>
            <a:ext cx="11345603" cy="51768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879FD19-0E16-4E46-9049-9F5AB58D4CBF}"/>
              </a:ext>
            </a:extLst>
          </p:cNvPr>
          <p:cNvSpPr/>
          <p:nvPr userDrawn="1"/>
        </p:nvSpPr>
        <p:spPr>
          <a:xfrm>
            <a:off x="523030" y="6426400"/>
            <a:ext cx="1956113" cy="253916"/>
          </a:xfrm>
          <a:prstGeom prst="rect">
            <a:avLst/>
          </a:prstGeom>
        </p:spPr>
        <p:txBody>
          <a:bodyPr wrap="none" anchor="ctr" anchorCtr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>
                <a:srgbClr val="005596"/>
              </a:buClr>
              <a:buSzPct val="100000"/>
              <a:buFont typeface="Wingdings" pitchFamily="2" charset="2"/>
              <a:buNone/>
              <a:tabLst/>
              <a:defRPr/>
            </a:pPr>
            <a:r>
              <a:rPr kumimoji="0" lang="en-US" sz="1050" b="1" i="0" u="none" strike="noStrike" kern="800" cap="none" spc="2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CYPRESS CONFIDENTIAL</a:t>
            </a:r>
          </a:p>
        </p:txBody>
      </p:sp>
    </p:spTree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A4F09C6-3804-4996-B412-92F4E369ADF5}"/>
              </a:ext>
            </a:extLst>
          </p:cNvPr>
          <p:cNvSpPr/>
          <p:nvPr userDrawn="1"/>
        </p:nvSpPr>
        <p:spPr>
          <a:xfrm>
            <a:off x="523030" y="6426400"/>
            <a:ext cx="1956113" cy="253916"/>
          </a:xfrm>
          <a:prstGeom prst="rect">
            <a:avLst/>
          </a:prstGeom>
        </p:spPr>
        <p:txBody>
          <a:bodyPr wrap="none" anchor="ctr" anchorCtr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>
                <a:srgbClr val="005596"/>
              </a:buClr>
              <a:buSzPct val="100000"/>
              <a:buFont typeface="Wingdings" pitchFamily="2" charset="2"/>
              <a:buNone/>
              <a:tabLst/>
              <a:defRPr/>
            </a:pPr>
            <a:r>
              <a:rPr kumimoji="0" lang="en-US" sz="1050" b="1" i="0" u="none" strike="noStrike" kern="800" cap="none" spc="2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CYPRESS CONFIDENTIAL</a:t>
            </a:r>
          </a:p>
        </p:txBody>
      </p:sp>
    </p:spTree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79412" y="255719"/>
            <a:ext cx="11430000" cy="50060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6"/>
          <p:cNvSpPr>
            <a:spLocks noGrp="1"/>
          </p:cNvSpPr>
          <p:nvPr>
            <p:ph sz="quarter" idx="11" hasCustomPrompt="1"/>
          </p:nvPr>
        </p:nvSpPr>
        <p:spPr>
          <a:xfrm>
            <a:off x="379412" y="698770"/>
            <a:ext cx="11430000" cy="413899"/>
          </a:xfrm>
          <a:noFill/>
        </p:spPr>
        <p:txBody>
          <a:bodyPr vert="horz" wrap="square" lIns="91440" tIns="45690" rIns="91440" bIns="45690" rtlCol="0">
            <a:spAutoFit/>
          </a:bodyPr>
          <a:lstStyle>
            <a:lvl1pPr marL="0" algn="l" defTabSz="456924" rtl="0" eaLnBrk="1" latinLnBrk="0" hangingPunct="1">
              <a:buNone/>
              <a:defRPr lang="en-US" sz="2200" b="1" i="0" kern="1200" dirty="0" smtClean="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-231637" algn="l" defTabSz="456924" rtl="0" eaLnBrk="1" latinLnBrk="0" hangingPunct="1">
              <a:lnSpc>
                <a:spcPct val="95000"/>
              </a:lnSpc>
              <a:spcBef>
                <a:spcPts val="0"/>
              </a:spcBef>
              <a:buClr>
                <a:srgbClr val="0075BF"/>
              </a:buClr>
              <a:buFont typeface="Wingdings" pitchFamily="2" charset="2"/>
              <a:buNone/>
            </a:pPr>
            <a:r>
              <a:rPr lang="en-US" dirty="0"/>
              <a:t>Click to edit </a:t>
            </a:r>
            <a:r>
              <a:rPr lang="en-US"/>
              <a:t>Master subtitle styles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0D2C968-4012-47E5-889F-419ABE3E1FE7}"/>
              </a:ext>
            </a:extLst>
          </p:cNvPr>
          <p:cNvSpPr/>
          <p:nvPr userDrawn="1"/>
        </p:nvSpPr>
        <p:spPr>
          <a:xfrm>
            <a:off x="523030" y="6426400"/>
            <a:ext cx="1956113" cy="253916"/>
          </a:xfrm>
          <a:prstGeom prst="rect">
            <a:avLst/>
          </a:prstGeom>
        </p:spPr>
        <p:txBody>
          <a:bodyPr wrap="none" anchor="ctr" anchorCtr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>
                <a:srgbClr val="005596"/>
              </a:buClr>
              <a:buSzPct val="100000"/>
              <a:buFont typeface="Wingdings" pitchFamily="2" charset="2"/>
              <a:buNone/>
              <a:tabLst/>
              <a:defRPr/>
            </a:pPr>
            <a:r>
              <a:rPr kumimoji="0" lang="en-US" sz="1050" b="1" i="0" u="none" strike="noStrike" kern="800" cap="none" spc="2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CYPRESS CONFIDENTIAL</a:t>
            </a:r>
          </a:p>
        </p:txBody>
      </p:sp>
    </p:spTree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379412" y="1390650"/>
            <a:ext cx="11430000" cy="4762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6"/>
          <p:cNvSpPr>
            <a:spLocks noGrp="1"/>
          </p:cNvSpPr>
          <p:nvPr>
            <p:ph sz="quarter" idx="11" hasCustomPrompt="1"/>
          </p:nvPr>
        </p:nvSpPr>
        <p:spPr>
          <a:xfrm>
            <a:off x="379412" y="698770"/>
            <a:ext cx="11430000" cy="413899"/>
          </a:xfrm>
          <a:noFill/>
        </p:spPr>
        <p:txBody>
          <a:bodyPr vert="horz" wrap="square" lIns="91440" tIns="45690" rIns="91440" bIns="45690" rtlCol="0">
            <a:spAutoFit/>
          </a:bodyPr>
          <a:lstStyle>
            <a:lvl1pPr marL="0" algn="l" defTabSz="456924" rtl="0" eaLnBrk="1" latinLnBrk="0" hangingPunct="1">
              <a:buNone/>
              <a:defRPr lang="en-US" sz="2200" b="1" i="0" kern="1200" dirty="0" smtClean="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-231637" algn="l" defTabSz="456924" rtl="0" eaLnBrk="1" latinLnBrk="0" hangingPunct="1">
              <a:lnSpc>
                <a:spcPct val="95000"/>
              </a:lnSpc>
              <a:spcBef>
                <a:spcPts val="0"/>
              </a:spcBef>
              <a:buClr>
                <a:srgbClr val="0075BF"/>
              </a:buClr>
              <a:buFont typeface="Wingdings" pitchFamily="2" charset="2"/>
              <a:buNone/>
            </a:pPr>
            <a:r>
              <a:rPr lang="en-US" dirty="0"/>
              <a:t>Click to edit </a:t>
            </a:r>
            <a:r>
              <a:rPr lang="en-US"/>
              <a:t>Master subtitle styles</a:t>
            </a:r>
            <a:endParaRPr lang="en-US" dirty="0"/>
          </a:p>
        </p:txBody>
      </p:sp>
      <p:pic>
        <p:nvPicPr>
          <p:cNvPr id="9" name="Picture 8" descr="CYPRESS LOGO NEW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474145" y="6231340"/>
            <a:ext cx="1476495" cy="458042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197467" y="6413761"/>
            <a:ext cx="37221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>
                <a:srgbClr val="005596"/>
              </a:buClr>
              <a:buSzPct val="100000"/>
              <a:buFont typeface="Wingdings" pitchFamily="2" charset="2"/>
              <a:buNone/>
              <a:tabLst/>
              <a:defRPr/>
            </a:pPr>
            <a:fld id="{DAAEE642-D065-4BBA-AB0A-FA69033CF351}" type="slidenum">
              <a:rPr kumimoji="0" lang="en-US" sz="1200" b="0" i="0" u="none" strike="noStrike" kern="800" cap="none" spc="0" normalizeH="0" baseline="0" noProof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ts val="800"/>
                </a:spcBef>
                <a:spcAft>
                  <a:spcPct val="0"/>
                </a:spcAft>
                <a:buClr>
                  <a:srgbClr val="005596"/>
                </a:buClr>
                <a:buSzPct val="100000"/>
                <a:buFont typeface="Wingdings" pitchFamily="2" charset="2"/>
                <a:buNone/>
                <a:tabLst/>
                <a:defRPr/>
              </a:pPr>
              <a:t>‹#›</a:t>
            </a:fld>
            <a:endParaRPr kumimoji="0" lang="en-US" sz="1200" b="0" i="0" u="none" strike="noStrike" kern="8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3B8DC72-F3B3-49F3-98BB-A7E2A91CEE28}"/>
              </a:ext>
            </a:extLst>
          </p:cNvPr>
          <p:cNvSpPr/>
          <p:nvPr userDrawn="1"/>
        </p:nvSpPr>
        <p:spPr>
          <a:xfrm>
            <a:off x="523030" y="6426400"/>
            <a:ext cx="1956113" cy="253916"/>
          </a:xfrm>
          <a:prstGeom prst="rect">
            <a:avLst/>
          </a:prstGeom>
        </p:spPr>
        <p:txBody>
          <a:bodyPr wrap="none" anchor="ctr" anchorCtr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>
                <a:srgbClr val="005596"/>
              </a:buClr>
              <a:buSzPct val="100000"/>
              <a:buFont typeface="Wingdings" pitchFamily="2" charset="2"/>
              <a:buNone/>
              <a:tabLst/>
              <a:defRPr/>
            </a:pPr>
            <a:r>
              <a:rPr kumimoji="0" lang="en-US" sz="1050" b="1" i="0" u="none" strike="noStrike" kern="800" cap="none" spc="2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CYPRESS CONFIDENTIAL</a:t>
            </a:r>
          </a:p>
        </p:txBody>
      </p:sp>
    </p:spTree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+ Subtitle + Content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523030" y="6426400"/>
            <a:ext cx="2846100" cy="253916"/>
          </a:xfrm>
          <a:prstGeom prst="rect">
            <a:avLst/>
          </a:prstGeom>
        </p:spPr>
        <p:txBody>
          <a:bodyPr wrap="none" anchor="ctr" anchorCtr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>
                <a:srgbClr val="005596"/>
              </a:buClr>
              <a:buSzPct val="100000"/>
              <a:buFont typeface="Wingdings" pitchFamily="2" charset="2"/>
              <a:buNone/>
              <a:tabLst/>
              <a:defRPr/>
            </a:pPr>
            <a:r>
              <a:rPr kumimoji="0" lang="en-US" sz="1050" b="1" i="0" u="none" strike="noStrike" kern="800" cap="none" spc="2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CYPRESS CONFIDENTIAL – IDENTIFIER</a:t>
            </a:r>
            <a:endParaRPr kumimoji="0" lang="en-US" sz="1050" b="1" i="0" u="none" strike="noStrike" kern="800" cap="none" spc="2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Rectangle 10"/>
          <p:cNvSpPr>
            <a:spLocks noChangeArrowheads="1"/>
          </p:cNvSpPr>
          <p:nvPr userDrawn="1"/>
        </p:nvSpPr>
        <p:spPr bwMode="auto">
          <a:xfrm>
            <a:off x="0" y="0"/>
            <a:ext cx="12187238" cy="6856413"/>
          </a:xfrm>
          <a:prstGeom prst="rect">
            <a:avLst/>
          </a:prstGeom>
          <a:solidFill>
            <a:schemeClr val="tx2">
              <a:lumMod val="40000"/>
              <a:lumOff val="60000"/>
              <a:alpha val="58000"/>
            </a:schemeClr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tIns="91440" anchor="t" anchorCtr="0"/>
          <a:lstStyle/>
          <a:p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379412" y="1390650"/>
            <a:ext cx="11430000" cy="4762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6"/>
          <p:cNvSpPr>
            <a:spLocks noGrp="1"/>
          </p:cNvSpPr>
          <p:nvPr>
            <p:ph sz="quarter" idx="11" hasCustomPrompt="1"/>
          </p:nvPr>
        </p:nvSpPr>
        <p:spPr>
          <a:xfrm>
            <a:off x="379412" y="698770"/>
            <a:ext cx="11430000" cy="413899"/>
          </a:xfrm>
          <a:noFill/>
        </p:spPr>
        <p:txBody>
          <a:bodyPr vert="horz" wrap="square" lIns="91440" tIns="45690" rIns="91440" bIns="45690" rtlCol="0">
            <a:spAutoFit/>
          </a:bodyPr>
          <a:lstStyle>
            <a:lvl1pPr marL="0" algn="l" defTabSz="456924" rtl="0" eaLnBrk="1" latinLnBrk="0" hangingPunct="1">
              <a:buNone/>
              <a:defRPr lang="en-US" sz="2200" b="1" i="0" kern="1200" dirty="0" smtClean="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-231637" algn="l" defTabSz="456924" rtl="0" eaLnBrk="1" latinLnBrk="0" hangingPunct="1">
              <a:lnSpc>
                <a:spcPct val="95000"/>
              </a:lnSpc>
              <a:spcBef>
                <a:spcPts val="0"/>
              </a:spcBef>
              <a:buClr>
                <a:srgbClr val="0075BF"/>
              </a:buClr>
              <a:buFont typeface="Wingdings" pitchFamily="2" charset="2"/>
              <a:buNone/>
            </a:pPr>
            <a:r>
              <a:rPr lang="en-US" dirty="0"/>
              <a:t>Click to edit </a:t>
            </a:r>
            <a:r>
              <a:rPr lang="en-US"/>
              <a:t>Master subtitle styles</a:t>
            </a:r>
            <a:endParaRPr lang="en-US" dirty="0"/>
          </a:p>
        </p:txBody>
      </p:sp>
      <p:pic>
        <p:nvPicPr>
          <p:cNvPr id="9" name="Picture 8" descr="CYPRESS LOGO NEW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474145" y="6231340"/>
            <a:ext cx="1476495" cy="458042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197467" y="6413761"/>
            <a:ext cx="37221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>
                <a:srgbClr val="005596"/>
              </a:buClr>
              <a:buSzPct val="100000"/>
              <a:buFont typeface="Wingdings" pitchFamily="2" charset="2"/>
              <a:buNone/>
              <a:tabLst/>
              <a:defRPr/>
            </a:pPr>
            <a:fld id="{DAAEE642-D065-4BBA-AB0A-FA69033CF351}" type="slidenum">
              <a:rPr kumimoji="0" lang="en-US" sz="1200" b="0" i="0" u="none" strike="noStrike" kern="800" cap="none" spc="0" normalizeH="0" baseline="0" noProof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ts val="800"/>
                </a:spcBef>
                <a:spcAft>
                  <a:spcPct val="0"/>
                </a:spcAft>
                <a:buClr>
                  <a:srgbClr val="005596"/>
                </a:buClr>
                <a:buSzPct val="100000"/>
                <a:buFont typeface="Wingdings" pitchFamily="2" charset="2"/>
                <a:buNone/>
                <a:tabLst/>
                <a:defRPr/>
              </a:pPr>
              <a:t>‹#›</a:t>
            </a:fld>
            <a:endParaRPr kumimoji="0" lang="en-US" sz="1200" b="0" i="0" u="none" strike="noStrike" kern="8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22287" y="1006475"/>
            <a:ext cx="5405483" cy="5222875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7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84912" y="1006475"/>
            <a:ext cx="5407449" cy="5222875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7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64416918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Gray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REAM for PPT+Vectors.jpg"/>
          <p:cNvPicPr>
            <a:picLocks noChangeAspect="1"/>
          </p:cNvPicPr>
          <p:nvPr userDrawn="1"/>
        </p:nvPicPr>
        <p:blipFill>
          <a:blip r:embed="rId18"/>
          <a:stretch>
            <a:fillRect/>
          </a:stretch>
        </p:blipFill>
        <p:spPr>
          <a:xfrm>
            <a:off x="0" y="1815"/>
            <a:ext cx="12188824" cy="6854368"/>
          </a:xfrm>
          <a:prstGeom prst="rect">
            <a:avLst/>
          </a:prstGeom>
        </p:spPr>
      </p:pic>
      <p:sp>
        <p:nvSpPr>
          <p:cNvPr id="1029" name="Rectangle 8"/>
          <p:cNvSpPr>
            <a:spLocks noGrp="1" noChangeArrowheads="1"/>
          </p:cNvSpPr>
          <p:nvPr>
            <p:ph type="title"/>
          </p:nvPr>
        </p:nvSpPr>
        <p:spPr bwMode="black">
          <a:xfrm>
            <a:off x="379412" y="255719"/>
            <a:ext cx="11430000" cy="51445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91440" tIns="44426" rIns="91440" bIns="44426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30" name="Rectangle 22"/>
          <p:cNvSpPr>
            <a:spLocks noGrp="1" noChangeArrowheads="1"/>
          </p:cNvSpPr>
          <p:nvPr>
            <p:ph type="body" idx="1"/>
          </p:nvPr>
        </p:nvSpPr>
        <p:spPr bwMode="auto">
          <a:xfrm>
            <a:off x="379412" y="994975"/>
            <a:ext cx="11430000" cy="51915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690" rIns="91440" bIns="4569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pic>
        <p:nvPicPr>
          <p:cNvPr id="18" name="Picture 17" descr="CYPRESS LOGO NEW.png"/>
          <p:cNvPicPr>
            <a:picLocks noChangeAspect="1"/>
          </p:cNvPicPr>
          <p:nvPr userDrawn="1"/>
        </p:nvPicPr>
        <p:blipFill>
          <a:blip r:embed="rId19"/>
          <a:stretch>
            <a:fillRect/>
          </a:stretch>
        </p:blipFill>
        <p:spPr>
          <a:xfrm>
            <a:off x="10474145" y="6231504"/>
            <a:ext cx="1476495" cy="457713"/>
          </a:xfrm>
          <a:prstGeom prst="rect">
            <a:avLst/>
          </a:prstGeom>
        </p:spPr>
      </p:pic>
      <p:sp>
        <p:nvSpPr>
          <p:cNvPr id="20" name="Rectangle 19"/>
          <p:cNvSpPr/>
          <p:nvPr userDrawn="1"/>
        </p:nvSpPr>
        <p:spPr>
          <a:xfrm>
            <a:off x="197467" y="6413761"/>
            <a:ext cx="37221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>
                <a:srgbClr val="005596"/>
              </a:buClr>
              <a:buSzPct val="100000"/>
              <a:buFont typeface="Wingdings" pitchFamily="2" charset="2"/>
              <a:buNone/>
              <a:tabLst/>
              <a:defRPr/>
            </a:pPr>
            <a:fld id="{DAAEE642-D065-4BBA-AB0A-FA69033CF351}" type="slidenum">
              <a:rPr kumimoji="0" lang="en-US" sz="1200" b="0" i="0" u="none" strike="noStrike" kern="800" cap="none" spc="0" normalizeH="0" baseline="0" noProof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ts val="800"/>
                </a:spcBef>
                <a:spcAft>
                  <a:spcPct val="0"/>
                </a:spcAft>
                <a:buClr>
                  <a:srgbClr val="005596"/>
                </a:buClr>
                <a:buSzPct val="100000"/>
                <a:buFont typeface="Wingdings" pitchFamily="2" charset="2"/>
                <a:buNone/>
                <a:tabLst/>
                <a:defRPr/>
              </a:pPr>
              <a:t>‹#›</a:t>
            </a:fld>
            <a:endParaRPr kumimoji="0" lang="en-US" sz="1200" b="0" i="0" u="none" strike="noStrike" kern="8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76" r:id="rId2"/>
    <p:sldLayoutId id="2147483697" r:id="rId3"/>
    <p:sldLayoutId id="2147483675" r:id="rId4"/>
    <p:sldLayoutId id="2147483665" r:id="rId5"/>
    <p:sldLayoutId id="2147483680" r:id="rId6"/>
    <p:sldLayoutId id="2147483681" r:id="rId7"/>
    <p:sldLayoutId id="2147483695" r:id="rId8"/>
    <p:sldLayoutId id="2147483679" r:id="rId9"/>
    <p:sldLayoutId id="2147483673" r:id="rId10"/>
    <p:sldLayoutId id="2147483698" r:id="rId11"/>
    <p:sldLayoutId id="2147483699" r:id="rId12"/>
    <p:sldLayoutId id="2147483689" r:id="rId13"/>
    <p:sldLayoutId id="2147483693" r:id="rId14"/>
    <p:sldLayoutId id="2147483700" r:id="rId15"/>
    <p:sldLayoutId id="2147483701" r:id="rId16"/>
  </p:sldLayoutIdLst>
  <p:transition>
    <p:fade/>
  </p:transition>
  <p:txStyles>
    <p:titleStyle>
      <a:lvl1pPr algn="l" rtl="0" eaLnBrk="0" fontAlgn="base" hangingPunct="0">
        <a:lnSpc>
          <a:spcPct val="92000"/>
        </a:lnSpc>
        <a:spcBef>
          <a:spcPct val="0"/>
        </a:spcBef>
        <a:spcAft>
          <a:spcPct val="0"/>
        </a:spcAft>
        <a:defRPr sz="3000" b="1" kern="800" baseline="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79000"/>
        </a:lnSpc>
        <a:spcBef>
          <a:spcPct val="0"/>
        </a:spcBef>
        <a:spcAft>
          <a:spcPct val="0"/>
        </a:spcAft>
        <a:defRPr sz="3200">
          <a:solidFill>
            <a:srgbClr val="025BBC"/>
          </a:solidFill>
          <a:latin typeface="Arial" charset="0"/>
        </a:defRPr>
      </a:lvl2pPr>
      <a:lvl3pPr algn="l" rtl="0" eaLnBrk="0" fontAlgn="base" hangingPunct="0">
        <a:lnSpc>
          <a:spcPct val="79000"/>
        </a:lnSpc>
        <a:spcBef>
          <a:spcPct val="0"/>
        </a:spcBef>
        <a:spcAft>
          <a:spcPct val="0"/>
        </a:spcAft>
        <a:defRPr sz="3200">
          <a:solidFill>
            <a:srgbClr val="025BBC"/>
          </a:solidFill>
          <a:latin typeface="Arial" charset="0"/>
        </a:defRPr>
      </a:lvl3pPr>
      <a:lvl4pPr algn="l" rtl="0" eaLnBrk="0" fontAlgn="base" hangingPunct="0">
        <a:lnSpc>
          <a:spcPct val="79000"/>
        </a:lnSpc>
        <a:spcBef>
          <a:spcPct val="0"/>
        </a:spcBef>
        <a:spcAft>
          <a:spcPct val="0"/>
        </a:spcAft>
        <a:defRPr sz="3200">
          <a:solidFill>
            <a:srgbClr val="025BBC"/>
          </a:solidFill>
          <a:latin typeface="Arial" charset="0"/>
        </a:defRPr>
      </a:lvl4pPr>
      <a:lvl5pPr algn="l" rtl="0" eaLnBrk="0" fontAlgn="base" hangingPunct="0">
        <a:lnSpc>
          <a:spcPct val="79000"/>
        </a:lnSpc>
        <a:spcBef>
          <a:spcPct val="0"/>
        </a:spcBef>
        <a:spcAft>
          <a:spcPct val="0"/>
        </a:spcAft>
        <a:defRPr sz="3200">
          <a:solidFill>
            <a:srgbClr val="025BBC"/>
          </a:solidFill>
          <a:latin typeface="Arial" charset="0"/>
        </a:defRPr>
      </a:lvl5pPr>
      <a:lvl6pPr marL="456924" algn="l" rtl="0" eaLnBrk="1" fontAlgn="base" hangingPunct="1">
        <a:lnSpc>
          <a:spcPct val="79000"/>
        </a:lnSpc>
        <a:spcBef>
          <a:spcPct val="0"/>
        </a:spcBef>
        <a:spcAft>
          <a:spcPct val="0"/>
        </a:spcAft>
        <a:defRPr sz="3200">
          <a:solidFill>
            <a:srgbClr val="025BBC"/>
          </a:solidFill>
          <a:latin typeface="Arial" charset="0"/>
        </a:defRPr>
      </a:lvl6pPr>
      <a:lvl7pPr marL="913854" algn="l" rtl="0" eaLnBrk="1" fontAlgn="base" hangingPunct="1">
        <a:lnSpc>
          <a:spcPct val="79000"/>
        </a:lnSpc>
        <a:spcBef>
          <a:spcPct val="0"/>
        </a:spcBef>
        <a:spcAft>
          <a:spcPct val="0"/>
        </a:spcAft>
        <a:defRPr sz="3200">
          <a:solidFill>
            <a:srgbClr val="025BBC"/>
          </a:solidFill>
          <a:latin typeface="Arial" charset="0"/>
        </a:defRPr>
      </a:lvl7pPr>
      <a:lvl8pPr marL="1370778" algn="l" rtl="0" eaLnBrk="1" fontAlgn="base" hangingPunct="1">
        <a:lnSpc>
          <a:spcPct val="79000"/>
        </a:lnSpc>
        <a:spcBef>
          <a:spcPct val="0"/>
        </a:spcBef>
        <a:spcAft>
          <a:spcPct val="0"/>
        </a:spcAft>
        <a:defRPr sz="3200">
          <a:solidFill>
            <a:srgbClr val="025BBC"/>
          </a:solidFill>
          <a:latin typeface="Arial" charset="0"/>
        </a:defRPr>
      </a:lvl8pPr>
      <a:lvl9pPr marL="1827702" algn="l" rtl="0" eaLnBrk="1" fontAlgn="base" hangingPunct="1">
        <a:lnSpc>
          <a:spcPct val="79000"/>
        </a:lnSpc>
        <a:spcBef>
          <a:spcPct val="0"/>
        </a:spcBef>
        <a:spcAft>
          <a:spcPct val="0"/>
        </a:spcAft>
        <a:defRPr sz="3200">
          <a:solidFill>
            <a:srgbClr val="025BBC"/>
          </a:solidFill>
          <a:latin typeface="Arial" charset="0"/>
        </a:defRPr>
      </a:lvl9pPr>
    </p:titleStyle>
    <p:bodyStyle>
      <a:lvl1pPr marL="266700" indent="-266700" algn="l" rtl="0" eaLnBrk="0" fontAlgn="base" hangingPunct="0">
        <a:spcBef>
          <a:spcPts val="1200"/>
        </a:spcBef>
        <a:spcAft>
          <a:spcPct val="0"/>
        </a:spcAft>
        <a:buClr>
          <a:schemeClr val="accent1"/>
        </a:buClr>
        <a:buSzPct val="100000"/>
        <a:buFont typeface="Wingdings" pitchFamily="2" charset="2"/>
        <a:buChar char="§"/>
        <a:defRPr sz="2200" b="0" kern="800" baseline="0">
          <a:solidFill>
            <a:schemeClr val="tx1"/>
          </a:solidFill>
          <a:latin typeface="+mn-lt"/>
          <a:ea typeface="+mn-ea"/>
          <a:cs typeface="+mn-cs"/>
        </a:defRPr>
      </a:lvl1pPr>
      <a:lvl2pPr marL="587375" indent="-261938" algn="l" rtl="0" eaLnBrk="0" fontAlgn="base" hangingPunct="0">
        <a:spcBef>
          <a:spcPts val="800"/>
        </a:spcBef>
        <a:spcAft>
          <a:spcPct val="0"/>
        </a:spcAft>
        <a:buClr>
          <a:schemeClr val="accent1"/>
        </a:buClr>
        <a:buSzPct val="100000"/>
        <a:buFont typeface="MS Reference Sans Serif" pitchFamily="34" charset="0"/>
        <a:buChar char="−"/>
        <a:defRPr sz="1900" kern="800" baseline="0">
          <a:solidFill>
            <a:schemeClr val="tx1"/>
          </a:solidFill>
          <a:latin typeface="+mn-lt"/>
        </a:defRPr>
      </a:lvl2pPr>
      <a:lvl3pPr marL="817563" indent="-192088" algn="l" rtl="0" eaLnBrk="0" fontAlgn="base" hangingPunct="0">
        <a:lnSpc>
          <a:spcPct val="100000"/>
        </a:lnSpc>
        <a:spcBef>
          <a:spcPts val="800"/>
        </a:spcBef>
        <a:spcAft>
          <a:spcPct val="0"/>
        </a:spcAft>
        <a:buClr>
          <a:schemeClr val="accent1"/>
        </a:buClr>
        <a:buSzPct val="105000"/>
        <a:buFont typeface="Arial" pitchFamily="34" charset="0"/>
        <a:buChar char="•"/>
        <a:defRPr sz="1800" kern="800" baseline="0">
          <a:solidFill>
            <a:schemeClr val="tx1"/>
          </a:solidFill>
          <a:latin typeface="+mn-lt"/>
        </a:defRPr>
      </a:lvl3pPr>
      <a:lvl4pPr marL="1141413" indent="-273050" algn="l" rtl="0" eaLnBrk="0" fontAlgn="base" hangingPunct="0">
        <a:lnSpc>
          <a:spcPct val="100000"/>
        </a:lnSpc>
        <a:spcBef>
          <a:spcPts val="800"/>
        </a:spcBef>
        <a:spcAft>
          <a:spcPct val="0"/>
        </a:spcAft>
        <a:buClr>
          <a:schemeClr val="accent1"/>
        </a:buClr>
        <a:buSzPct val="85000"/>
        <a:buFont typeface="Wingdings" pitchFamily="2" charset="2"/>
        <a:buChar char="à"/>
        <a:defRPr sz="1700">
          <a:solidFill>
            <a:schemeClr val="tx1"/>
          </a:solidFill>
          <a:latin typeface="+mn-lt"/>
        </a:defRPr>
      </a:lvl4pPr>
      <a:lvl5pPr marL="1401763" indent="-200025" algn="l" rtl="0" eaLnBrk="0" fontAlgn="base" hangingPunct="0">
        <a:lnSpc>
          <a:spcPct val="100000"/>
        </a:lnSpc>
        <a:spcBef>
          <a:spcPts val="800"/>
        </a:spcBef>
        <a:spcAft>
          <a:spcPct val="0"/>
        </a:spcAft>
        <a:buClr>
          <a:schemeClr val="accent1"/>
        </a:buClr>
        <a:buSzPct val="100000"/>
        <a:buFont typeface="Arial" pitchFamily="34" charset="0"/>
        <a:buChar char="−"/>
        <a:defRPr sz="1700">
          <a:solidFill>
            <a:schemeClr val="tx1"/>
          </a:solidFill>
          <a:latin typeface="+mn-lt"/>
        </a:defRPr>
      </a:lvl5pPr>
      <a:lvl6pPr marL="1370778" algn="l" rtl="0" eaLnBrk="1" fontAlgn="base" hangingPunct="1">
        <a:lnSpc>
          <a:spcPct val="95000"/>
        </a:lnSpc>
        <a:spcBef>
          <a:spcPct val="25000"/>
        </a:spcBef>
        <a:spcAft>
          <a:spcPct val="0"/>
        </a:spcAft>
        <a:buClr>
          <a:schemeClr val="bg2"/>
        </a:buClr>
        <a:buSzPct val="100000"/>
        <a:defRPr sz="1600">
          <a:solidFill>
            <a:schemeClr val="tx2"/>
          </a:solidFill>
          <a:latin typeface="+mn-lt"/>
        </a:defRPr>
      </a:lvl6pPr>
      <a:lvl7pPr marL="1827702" algn="l" rtl="0" eaLnBrk="1" fontAlgn="base" hangingPunct="1">
        <a:lnSpc>
          <a:spcPct val="95000"/>
        </a:lnSpc>
        <a:spcBef>
          <a:spcPct val="25000"/>
        </a:spcBef>
        <a:spcAft>
          <a:spcPct val="0"/>
        </a:spcAft>
        <a:buClr>
          <a:schemeClr val="bg2"/>
        </a:buClr>
        <a:buSzPct val="100000"/>
        <a:defRPr sz="1600">
          <a:solidFill>
            <a:schemeClr val="tx2"/>
          </a:solidFill>
          <a:latin typeface="+mn-lt"/>
        </a:defRPr>
      </a:lvl7pPr>
      <a:lvl8pPr marL="2284627" algn="l" rtl="0" eaLnBrk="1" fontAlgn="base" hangingPunct="1">
        <a:lnSpc>
          <a:spcPct val="95000"/>
        </a:lnSpc>
        <a:spcBef>
          <a:spcPct val="25000"/>
        </a:spcBef>
        <a:spcAft>
          <a:spcPct val="0"/>
        </a:spcAft>
        <a:buClr>
          <a:schemeClr val="bg2"/>
        </a:buClr>
        <a:buSzPct val="100000"/>
        <a:defRPr sz="1600">
          <a:solidFill>
            <a:schemeClr val="tx2"/>
          </a:solidFill>
          <a:latin typeface="+mn-lt"/>
        </a:defRPr>
      </a:lvl8pPr>
      <a:lvl9pPr marL="2741556" algn="l" rtl="0" eaLnBrk="1" fontAlgn="base" hangingPunct="1">
        <a:lnSpc>
          <a:spcPct val="95000"/>
        </a:lnSpc>
        <a:spcBef>
          <a:spcPct val="25000"/>
        </a:spcBef>
        <a:spcAft>
          <a:spcPct val="0"/>
        </a:spcAft>
        <a:buClr>
          <a:schemeClr val="bg2"/>
        </a:buClr>
        <a:buSzPct val="100000"/>
        <a:defRPr sz="1600">
          <a:solidFill>
            <a:schemeClr val="tx2"/>
          </a:solidFill>
          <a:latin typeface="+mn-lt"/>
        </a:defRPr>
      </a:lvl9pPr>
    </p:bodyStyle>
    <p:otherStyle>
      <a:defPPr>
        <a:defRPr lang="en-US"/>
      </a:defPPr>
      <a:lvl1pPr marL="0" algn="l" defTabSz="9138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6924" algn="l" defTabSz="9138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3854" algn="l" defTabSz="9138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0778" algn="l" defTabSz="9138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7702" algn="l" defTabSz="9138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4627" algn="l" defTabSz="9138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1556" algn="l" defTabSz="9138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8480" algn="l" defTabSz="9138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5404" algn="l" defTabSz="9138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5" pos="310" userDrawn="1">
          <p15:clr>
            <a:srgbClr val="F26B43"/>
          </p15:clr>
        </p15:guide>
        <p15:guide id="6" pos="737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community.cypress.com/docs/DOC-18994" TargetMode="Externa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https://github.com/cypresssemiconductorco/psoc-6-middleware" TargetMode="Externa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ypresssemiconductorco/Code-Examples-BT-SDK-for-ModusToolbox" TargetMode="External"/><Relationship Id="rId7" Type="http://schemas.openxmlformats.org/officeDocument/2006/relationships/hyperlink" Target="https://github.com/cypresssemiconductorco?q=mbed-os-example%20NOT%20Deprecated" TargetMode="External"/><Relationship Id="rId2" Type="http://schemas.openxmlformats.org/officeDocument/2006/relationships/hyperlink" Target="https://github.com/cypresssemiconductorco/Code-Examples-for-ModusToolbox-Software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github.com/cypresssemiconductorco/mbed-os-example-aws-iot-client" TargetMode="External"/><Relationship Id="rId5" Type="http://schemas.openxmlformats.org/officeDocument/2006/relationships/hyperlink" Target="https://github.com/cypresssemiconductorco/mbed-os-example-aws-greengrass" TargetMode="External"/><Relationship Id="rId4" Type="http://schemas.openxmlformats.org/officeDocument/2006/relationships/hyperlink" Target="https://github.com/cypresssemiconductorco?q=mtb-example" TargetMode="Externa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hyperlink" Target="https://docs.aws.amazon.com/freertos/latest/userguide/dev-guide-freertos-libraries.html" TargetMode="Externa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ypress.com/file/492991/download" TargetMode="External"/><Relationship Id="rId7" Type="http://schemas.openxmlformats.org/officeDocument/2006/relationships/hyperlink" Target="https://community.cypress.com/docs/DOC-18994" TargetMode="External"/><Relationship Id="rId2" Type="http://schemas.openxmlformats.org/officeDocument/2006/relationships/hyperlink" Target="https://www.cypress.com/file/492951/download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os.mbed.com/teams/Cypress/" TargetMode="External"/><Relationship Id="rId5" Type="http://schemas.openxmlformats.org/officeDocument/2006/relationships/hyperlink" Target="https://github.com/cypresssemiconductorco/amazon-freertos" TargetMode="External"/><Relationship Id="rId4" Type="http://schemas.openxmlformats.org/officeDocument/2006/relationships/hyperlink" Target="https://www.cypress.com/file/492931/download" TargetMode="Externa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github.com/cypresssemiconductorco/" TargetMode="Externa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png"/><Relationship Id="rId4" Type="http://schemas.openxmlformats.org/officeDocument/2006/relationships/image" Target="../media/image17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3" name="Rectangle 7"/>
          <p:cNvSpPr>
            <a:spLocks noGrp="1" noChangeArrowheads="1"/>
          </p:cNvSpPr>
          <p:nvPr>
            <p:ph type="body" sz="quarter" idx="10"/>
          </p:nvPr>
        </p:nvSpPr>
        <p:spPr>
          <a:xfrm>
            <a:off x="2185854" y="1665135"/>
            <a:ext cx="9360152" cy="1317748"/>
          </a:xfrm>
        </p:spPr>
        <p:txBody>
          <a:bodyPr/>
          <a:lstStyle/>
          <a:p>
            <a:r>
              <a:rPr lang="en-US" dirty="0"/>
              <a:t>ModusToolbox Software 2.0</a:t>
            </a:r>
            <a:br>
              <a:rPr lang="en-US" dirty="0"/>
            </a:br>
            <a:r>
              <a:rPr lang="en-US" dirty="0"/>
              <a:t>An Overview and Introduction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2185857" y="3017173"/>
            <a:ext cx="9244146" cy="556194"/>
          </a:xfrm>
        </p:spPr>
        <p:txBody>
          <a:bodyPr/>
          <a:lstStyle/>
          <a:p>
            <a:r>
              <a:rPr lang="en-US" dirty="0"/>
              <a:t>Dheeraj Kamath - Applications Engineer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2185857" y="3604273"/>
            <a:ext cx="9244146" cy="439559"/>
          </a:xfrm>
        </p:spPr>
        <p:txBody>
          <a:bodyPr/>
          <a:lstStyle/>
          <a:p>
            <a:r>
              <a:rPr lang="en-US" dirty="0"/>
              <a:t>WW 20 12</a:t>
            </a:r>
          </a:p>
        </p:txBody>
      </p:sp>
    </p:spTree>
    <p:extLst>
      <p:ext uri="{BB962C8B-B14F-4D97-AF65-F5344CB8AC3E}">
        <p14:creationId xmlns:p14="http://schemas.microsoft.com/office/powerpoint/2010/main" val="17859905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76FF780-8492-405D-802E-DA108CF1D1A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/>
              <a:t>What does it do?</a:t>
            </a:r>
          </a:p>
          <a:p>
            <a:pPr lvl="1"/>
            <a:r>
              <a:rPr lang="en-US" dirty="0"/>
              <a:t>creates a project</a:t>
            </a:r>
          </a:p>
          <a:p>
            <a:pPr lvl="2"/>
            <a:r>
              <a:rPr lang="en-US" dirty="0"/>
              <a:t>either a folder that contains all the files, or a ModusToolbox IDE project</a:t>
            </a:r>
          </a:p>
          <a:p>
            <a:pPr lvl="1"/>
            <a:r>
              <a:rPr lang="en-US" dirty="0"/>
              <a:t>creates an executable</a:t>
            </a:r>
          </a:p>
          <a:p>
            <a:pPr lvl="1"/>
            <a:r>
              <a:rPr lang="en-US" dirty="0"/>
              <a:t>provides debug capabilities</a:t>
            </a:r>
          </a:p>
          <a:p>
            <a:r>
              <a:rPr lang="en-US" dirty="0"/>
              <a:t>A </a:t>
            </a:r>
            <a:r>
              <a:rPr lang="en-US" dirty="0" err="1"/>
              <a:t>makefile</a:t>
            </a:r>
            <a:r>
              <a:rPr lang="en-US" dirty="0"/>
              <a:t> defines everything required for your project, including:</a:t>
            </a:r>
          </a:p>
          <a:p>
            <a:pPr lvl="1"/>
            <a:r>
              <a:rPr lang="en-US" dirty="0"/>
              <a:t>the target hardware (board/board support package to use)</a:t>
            </a:r>
          </a:p>
          <a:p>
            <a:pPr lvl="1"/>
            <a:r>
              <a:rPr lang="en-US" dirty="0"/>
              <a:t>the libraries to use for the project</a:t>
            </a:r>
          </a:p>
          <a:p>
            <a:pPr lvl="1"/>
            <a:r>
              <a:rPr lang="en-US" dirty="0"/>
              <a:t>the build tools to use</a:t>
            </a:r>
          </a:p>
          <a:p>
            <a:pPr lvl="1"/>
            <a:r>
              <a:rPr lang="en-US" dirty="0"/>
              <a:t>compiler/assembler/linker flags to control the build</a:t>
            </a:r>
          </a:p>
          <a:p>
            <a:r>
              <a:rPr lang="en-US" dirty="0"/>
              <a:t>In MTB 1.1 a similar concept in a file called modus.mk – that is gone</a:t>
            </a:r>
          </a:p>
          <a:p>
            <a:r>
              <a:rPr lang="en-US" dirty="0"/>
              <a:t>New </a:t>
            </a:r>
            <a:r>
              <a:rPr lang="en-US" dirty="0" err="1"/>
              <a:t>makefile</a:t>
            </a:r>
            <a:r>
              <a:rPr lang="en-US" dirty="0"/>
              <a:t> is called, get this, </a:t>
            </a:r>
            <a:r>
              <a:rPr lang="en-US" dirty="0" err="1"/>
              <a:t>makefile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9CA2CFB-26FC-4DF2-8147-2C45EC84DE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Infrastructure</a:t>
            </a:r>
          </a:p>
        </p:txBody>
      </p:sp>
    </p:spTree>
    <p:extLst>
      <p:ext uri="{BB962C8B-B14F-4D97-AF65-F5344CB8AC3E}">
        <p14:creationId xmlns:p14="http://schemas.microsoft.com/office/powerpoint/2010/main" val="3436378460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298770D-73B6-4EA7-808E-59737A9A345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21611" y="969963"/>
            <a:ext cx="5770845" cy="5176837"/>
          </a:xfrm>
        </p:spPr>
        <p:txBody>
          <a:bodyPr/>
          <a:lstStyle/>
          <a:p>
            <a:r>
              <a:rPr lang="en-US" dirty="0"/>
              <a:t>You set values for variables in the </a:t>
            </a:r>
            <a:r>
              <a:rPr lang="en-US" dirty="0" err="1"/>
              <a:t>makefile</a:t>
            </a:r>
            <a:endParaRPr lang="en-US" dirty="0"/>
          </a:p>
          <a:p>
            <a:r>
              <a:rPr lang="en-US" dirty="0"/>
              <a:t>You invoke the </a:t>
            </a:r>
            <a:r>
              <a:rPr lang="en-US" dirty="0" err="1"/>
              <a:t>makefile</a:t>
            </a:r>
            <a:endParaRPr lang="en-US" dirty="0"/>
          </a:p>
          <a:p>
            <a:r>
              <a:rPr lang="en-US" dirty="0"/>
              <a:t>Three ways</a:t>
            </a:r>
          </a:p>
          <a:p>
            <a:pPr lvl="1"/>
            <a:r>
              <a:rPr lang="en-US" dirty="0"/>
              <a:t>From the command line</a:t>
            </a:r>
          </a:p>
          <a:p>
            <a:pPr lvl="1"/>
            <a:r>
              <a:rPr lang="en-US" dirty="0"/>
              <a:t>Use a new tool called Project Creator</a:t>
            </a:r>
          </a:p>
          <a:p>
            <a:pPr lvl="2"/>
            <a:r>
              <a:rPr lang="en-US" dirty="0"/>
              <a:t>just does that, doesn’t compile or build</a:t>
            </a:r>
          </a:p>
          <a:p>
            <a:pPr lvl="1"/>
            <a:r>
              <a:rPr lang="en-US" dirty="0"/>
              <a:t>Use the ModusToolbox IDE</a:t>
            </a:r>
          </a:p>
          <a:p>
            <a:r>
              <a:rPr lang="en-US" dirty="0"/>
              <a:t>Managing the </a:t>
            </a:r>
            <a:r>
              <a:rPr lang="en-US" dirty="0" err="1"/>
              <a:t>makefile</a:t>
            </a:r>
            <a:r>
              <a:rPr lang="en-US" dirty="0"/>
              <a:t> is documented in </a:t>
            </a:r>
            <a:r>
              <a:rPr lang="en-US" dirty="0">
                <a:hlinkClick r:id="rId2"/>
              </a:rPr>
              <a:t>KBA229177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E79EF37-937D-41F9-A936-9775FAB59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Infrastructure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4718F0-9A79-4B6D-8F9C-5B92009252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5126" y="770170"/>
            <a:ext cx="5514286" cy="49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123050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B4A2DEC-B271-44CA-926D-B880D6B0BEB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In MTB IDE – you get an actual Eclipse-based project</a:t>
            </a:r>
          </a:p>
          <a:p>
            <a:pPr lvl="1"/>
            <a:r>
              <a:rPr lang="en-US" dirty="0"/>
              <a:t>Use the New Application wizard</a:t>
            </a:r>
          </a:p>
          <a:p>
            <a:pPr lvl="1"/>
            <a:r>
              <a:rPr lang="en-US" dirty="0"/>
              <a:t>No device selection, it is boards only</a:t>
            </a:r>
          </a:p>
          <a:p>
            <a:r>
              <a:rPr lang="en-US" dirty="0"/>
              <a:t>Project Creator</a:t>
            </a:r>
          </a:p>
          <a:p>
            <a:pPr lvl="1"/>
            <a:r>
              <a:rPr lang="en-US" dirty="0"/>
              <a:t>It is the “New Application” wizard without the IDE</a:t>
            </a:r>
          </a:p>
          <a:p>
            <a:pPr lvl="1"/>
            <a:r>
              <a:rPr lang="en-US" dirty="0"/>
              <a:t>You get a project folder with all the files</a:t>
            </a:r>
          </a:p>
          <a:p>
            <a:r>
              <a:rPr lang="en-US" dirty="0"/>
              <a:t>Command Line</a:t>
            </a:r>
          </a:p>
          <a:p>
            <a:pPr lvl="1"/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</a:rPr>
              <a:t>make </a:t>
            </a:r>
            <a:r>
              <a:rPr lang="en-US" dirty="0" err="1">
                <a:solidFill>
                  <a:srgbClr val="00B050"/>
                </a:solidFill>
                <a:latin typeface="Consolas" panose="020B0609020204030204" pitchFamily="49" charset="0"/>
              </a:rPr>
              <a:t>getlibs</a:t>
            </a:r>
            <a:r>
              <a:rPr lang="en-US" dirty="0"/>
              <a:t>  (covered in upcoming slides)</a:t>
            </a:r>
          </a:p>
          <a:p>
            <a:pPr lvl="1"/>
            <a:r>
              <a:rPr lang="en-US" dirty="0"/>
              <a:t>You get a project folder with all the files</a:t>
            </a:r>
          </a:p>
          <a:p>
            <a:r>
              <a:rPr lang="en-US" dirty="0"/>
              <a:t>Behind the scenes – </a:t>
            </a:r>
            <a:r>
              <a:rPr lang="en-US" dirty="0">
                <a:highlight>
                  <a:srgbClr val="FFFF00"/>
                </a:highlight>
              </a:rPr>
              <a:t>all three approaches invoke </a:t>
            </a:r>
            <a:r>
              <a:rPr lang="en-US" dirty="0">
                <a:solidFill>
                  <a:srgbClr val="00B05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make </a:t>
            </a:r>
            <a:r>
              <a:rPr lang="en-US" dirty="0" err="1">
                <a:solidFill>
                  <a:srgbClr val="00B05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getlibs</a:t>
            </a:r>
            <a:endParaRPr lang="en-US" dirty="0">
              <a:solidFill>
                <a:srgbClr val="00B050"/>
              </a:solidFill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pPr lvl="1"/>
            <a:r>
              <a:rPr lang="en-US" dirty="0"/>
              <a:t>That’s what does the real work</a:t>
            </a:r>
          </a:p>
          <a:p>
            <a:pPr lvl="1"/>
            <a:r>
              <a:rPr lang="en-US" dirty="0"/>
              <a:t>On the command line it’s explicit, otherwise implicit/hidden</a:t>
            </a:r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ADB4B22-41B3-46A5-8332-D08A57D9E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Project</a:t>
            </a:r>
          </a:p>
        </p:txBody>
      </p:sp>
    </p:spTree>
    <p:extLst>
      <p:ext uri="{BB962C8B-B14F-4D97-AF65-F5344CB8AC3E}">
        <p14:creationId xmlns:p14="http://schemas.microsoft.com/office/powerpoint/2010/main" val="1975563038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4464611-1ED0-4807-8AF0-810BFD3AD7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412" y="1421399"/>
            <a:ext cx="5934045" cy="2974155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6ADB4B22-41B3-46A5-8332-D08A57D9E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Project (using ModusToolbox IDE)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188376-A48F-4407-841B-96B7456D39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9217" y="2287638"/>
            <a:ext cx="6013588" cy="3464576"/>
          </a:xfrm>
          <a:prstGeom prst="rect">
            <a:avLst/>
          </a:prstGeom>
        </p:spPr>
      </p:pic>
      <p:cxnSp>
        <p:nvCxnSpPr>
          <p:cNvPr id="8" name="Connector: Curved 7">
            <a:extLst>
              <a:ext uri="{FF2B5EF4-FFF2-40B4-BE49-F238E27FC236}">
                <a16:creationId xmlns:a16="http://schemas.microsoft.com/office/drawing/2014/main" id="{99D4F0A4-6DF8-4736-9936-A44141C5DFB9}"/>
              </a:ext>
            </a:extLst>
          </p:cNvPr>
          <p:cNvCxnSpPr>
            <a:cxnSpLocks/>
          </p:cNvCxnSpPr>
          <p:nvPr/>
        </p:nvCxnSpPr>
        <p:spPr bwMode="auto">
          <a:xfrm>
            <a:off x="5322574" y="1741965"/>
            <a:ext cx="1543676" cy="671489"/>
          </a:xfrm>
          <a:prstGeom prst="curvedConnector2">
            <a:avLst/>
          </a:prstGeom>
          <a:ln w="38100">
            <a:headEnd type="none" w="med" len="med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4781733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ADB4B22-41B3-46A5-8332-D08A57D9E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Project (using Project Creator)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78E3322-6C69-480B-B9E6-8FAB732D27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412" y="1135909"/>
            <a:ext cx="6753225" cy="397192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AAD5328-2836-44B4-AB83-F4C177C33C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312" y="1750166"/>
            <a:ext cx="6211465" cy="4367927"/>
          </a:xfrm>
          <a:prstGeom prst="rect">
            <a:avLst/>
          </a:prstGeom>
        </p:spPr>
      </p:pic>
      <p:cxnSp>
        <p:nvCxnSpPr>
          <p:cNvPr id="8" name="Connector: Curved 7">
            <a:extLst>
              <a:ext uri="{FF2B5EF4-FFF2-40B4-BE49-F238E27FC236}">
                <a16:creationId xmlns:a16="http://schemas.microsoft.com/office/drawing/2014/main" id="{99D4F0A4-6DF8-4736-9936-A44141C5DFB9}"/>
              </a:ext>
            </a:extLst>
          </p:cNvPr>
          <p:cNvCxnSpPr>
            <a:cxnSpLocks/>
          </p:cNvCxnSpPr>
          <p:nvPr/>
        </p:nvCxnSpPr>
        <p:spPr bwMode="auto">
          <a:xfrm>
            <a:off x="5588961" y="1414421"/>
            <a:ext cx="1543676" cy="671489"/>
          </a:xfrm>
          <a:prstGeom prst="curvedConnector2">
            <a:avLst/>
          </a:prstGeom>
          <a:ln w="38100">
            <a:headEnd type="none" w="med" len="med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59CDC5B-39EC-4E7A-A4C9-9C064442C2E9}"/>
              </a:ext>
            </a:extLst>
          </p:cNvPr>
          <p:cNvSpPr txBox="1"/>
          <p:nvPr/>
        </p:nvSpPr>
        <p:spPr bwMode="auto">
          <a:xfrm>
            <a:off x="7324930" y="889796"/>
            <a:ext cx="4484482" cy="6924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73152" rIns="91440" bIns="91440" numCol="1" rtlCol="0" anchor="t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lnSpc>
                <a:spcPct val="95000"/>
              </a:lnSpc>
              <a:spcBef>
                <a:spcPts val="500"/>
              </a:spcBef>
              <a:spcAft>
                <a:spcPct val="0"/>
              </a:spcAft>
              <a:buClr>
                <a:schemeClr val="bg2"/>
              </a:buClr>
              <a:buSzPct val="105000"/>
            </a:pPr>
            <a:r>
              <a:rPr lang="en-US" kern="900" dirty="0">
                <a:solidFill>
                  <a:srgbClr val="000000"/>
                </a:solidFill>
              </a:rPr>
              <a:t>Tool available under: “</a:t>
            </a:r>
            <a:r>
              <a:rPr lang="en-US" i="1" kern="900" dirty="0">
                <a:solidFill>
                  <a:srgbClr val="000000"/>
                </a:solidFill>
              </a:rPr>
              <a:t>ModusToolbox\tools_2.0\project-creator</a:t>
            </a:r>
            <a:r>
              <a:rPr lang="en-US" kern="900" dirty="0">
                <a:solidFill>
                  <a:srgbClr val="000000"/>
                </a:solidFill>
              </a:rPr>
              <a:t>”</a:t>
            </a:r>
            <a:endParaRPr kumimoji="0" lang="en-US" b="0" i="0" u="none" strike="noStrike" kern="9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29105421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84C160F-690A-4EBB-9D1D-08B6880CB1D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When creating a project, it starts in the folder containing the </a:t>
            </a:r>
            <a:r>
              <a:rPr lang="en-US" dirty="0" err="1"/>
              <a:t>makefile</a:t>
            </a:r>
            <a:endParaRPr lang="en-US" dirty="0"/>
          </a:p>
          <a:p>
            <a:r>
              <a:rPr lang="en-US" dirty="0"/>
              <a:t>It creates a new folder (based on project name) and copies all required resources into the project folder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0238545-C9DE-4FCC-A4B0-6583388399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Autodiscover and Project Creation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062576-8D88-4F55-A371-2EEC809625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383" y="2515868"/>
            <a:ext cx="3990452" cy="382487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C5D89C4-DEE8-44A9-B4AD-C8FD0CD389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9388" y="2631733"/>
            <a:ext cx="2571205" cy="3515067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4DB9800-89D5-4BDF-8002-9A9DA96443FC}"/>
              </a:ext>
            </a:extLst>
          </p:cNvPr>
          <p:cNvCxnSpPr/>
          <p:nvPr/>
        </p:nvCxnSpPr>
        <p:spPr bwMode="auto">
          <a:xfrm>
            <a:off x="5252484" y="4939103"/>
            <a:ext cx="841928" cy="0"/>
          </a:xfrm>
          <a:prstGeom prst="straightConnector1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E2DD889-A183-4DE0-8211-DF8BF2AE6798}"/>
              </a:ext>
            </a:extLst>
          </p:cNvPr>
          <p:cNvCxnSpPr>
            <a:cxnSpLocks/>
          </p:cNvCxnSpPr>
          <p:nvPr/>
        </p:nvCxnSpPr>
        <p:spPr bwMode="auto">
          <a:xfrm>
            <a:off x="5088658" y="4968896"/>
            <a:ext cx="1031358" cy="0"/>
          </a:xfrm>
          <a:prstGeom prst="straightConnector1">
            <a:avLst/>
          </a:prstGeom>
          <a:ln w="38100">
            <a:headEnd type="none" w="med" len="med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BBE61C6-EE31-4BD7-9E80-533362D2071B}"/>
              </a:ext>
            </a:extLst>
          </p:cNvPr>
          <p:cNvSpPr txBox="1"/>
          <p:nvPr/>
        </p:nvSpPr>
        <p:spPr bwMode="auto">
          <a:xfrm>
            <a:off x="2730494" y="4605122"/>
            <a:ext cx="2710872" cy="12829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73152" rIns="91440" bIns="9144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algn="l" defTabSz="914400" rtl="0" eaLnBrk="0" fontAlgn="base" latinLnBrk="0" hangingPunct="0">
              <a:lnSpc>
                <a:spcPct val="95000"/>
              </a:lnSpc>
              <a:spcBef>
                <a:spcPts val="500"/>
              </a:spcBef>
              <a:spcAft>
                <a:spcPct val="0"/>
              </a:spcAft>
              <a:buClr>
                <a:schemeClr val="bg2"/>
              </a:buClr>
              <a:buSzPct val="105000"/>
            </a:pPr>
            <a:r>
              <a:rPr kumimoji="0" lang="en-US" b="1" i="0" u="none" strike="noStrike" kern="9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+mn-lt"/>
              </a:rPr>
              <a:t>Template project</a:t>
            </a:r>
          </a:p>
          <a:p>
            <a:pPr marL="0" marR="0" algn="l" defTabSz="914400" rtl="0" eaLnBrk="0" fontAlgn="base" latinLnBrk="0" hangingPunct="0">
              <a:lnSpc>
                <a:spcPct val="95000"/>
              </a:lnSpc>
              <a:spcBef>
                <a:spcPts val="500"/>
              </a:spcBef>
              <a:spcAft>
                <a:spcPct val="0"/>
              </a:spcAft>
              <a:buClr>
                <a:schemeClr val="bg2"/>
              </a:buClr>
              <a:buSzPct val="105000"/>
            </a:pPr>
            <a:r>
              <a:rPr lang="en-US" kern="900" dirty="0">
                <a:solidFill>
                  <a:srgbClr val="00B050"/>
                </a:solidFill>
              </a:rPr>
              <a:t>(fetched from Github / imported from local copy)</a:t>
            </a:r>
            <a:endParaRPr kumimoji="0" lang="en-US" i="0" u="none" strike="noStrike" kern="9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473623C-A05B-4BAF-AD2E-C97FF3E2217F}"/>
              </a:ext>
            </a:extLst>
          </p:cNvPr>
          <p:cNvSpPr txBox="1"/>
          <p:nvPr/>
        </p:nvSpPr>
        <p:spPr bwMode="auto">
          <a:xfrm>
            <a:off x="8656777" y="4605122"/>
            <a:ext cx="2571204" cy="10197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73152" rIns="91440" bIns="9144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algn="l" defTabSz="914400" rtl="0" eaLnBrk="0" fontAlgn="base" latinLnBrk="0" hangingPunct="0">
              <a:lnSpc>
                <a:spcPct val="95000"/>
              </a:lnSpc>
              <a:spcBef>
                <a:spcPts val="500"/>
              </a:spcBef>
              <a:spcAft>
                <a:spcPct val="0"/>
              </a:spcAft>
              <a:buClr>
                <a:schemeClr val="bg2"/>
              </a:buClr>
              <a:buSzPct val="105000"/>
            </a:pPr>
            <a:r>
              <a:rPr kumimoji="0" lang="en-US" b="1" i="0" u="none" strike="noStrike" kern="9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+mn-lt"/>
              </a:rPr>
              <a:t>Your project</a:t>
            </a:r>
          </a:p>
          <a:p>
            <a:pPr marL="0" marR="0" algn="l" defTabSz="914400" rtl="0" eaLnBrk="0" fontAlgn="base" latinLnBrk="0" hangingPunct="0">
              <a:lnSpc>
                <a:spcPct val="95000"/>
              </a:lnSpc>
              <a:spcBef>
                <a:spcPts val="500"/>
              </a:spcBef>
              <a:spcAft>
                <a:spcPct val="0"/>
              </a:spcAft>
              <a:buClr>
                <a:schemeClr val="bg2"/>
              </a:buClr>
              <a:buSzPct val="105000"/>
            </a:pPr>
            <a:r>
              <a:rPr lang="en-US" kern="900" dirty="0">
                <a:solidFill>
                  <a:srgbClr val="00B050"/>
                </a:solidFill>
              </a:rPr>
              <a:t>(created in your workspace directory</a:t>
            </a:r>
            <a:r>
              <a:rPr lang="en-US" b="1" kern="900" dirty="0">
                <a:solidFill>
                  <a:srgbClr val="00B050"/>
                </a:solidFill>
              </a:rPr>
              <a:t>)</a:t>
            </a:r>
            <a:endParaRPr kumimoji="0" lang="en-US" b="1" i="0" u="none" strike="noStrike" kern="9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16020203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2DEDD57-93B7-47B1-8812-FA3C714280E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21612" y="969963"/>
            <a:ext cx="5546644" cy="5176837"/>
          </a:xfrm>
        </p:spPr>
        <p:txBody>
          <a:bodyPr/>
          <a:lstStyle/>
          <a:p>
            <a:r>
              <a:rPr lang="en-US" dirty="0"/>
              <a:t>All files appear in a project folder</a:t>
            </a:r>
          </a:p>
          <a:p>
            <a:pPr lvl="1"/>
            <a:r>
              <a:rPr lang="en-US" dirty="0"/>
              <a:t>Using Project Creator, wherever you specify</a:t>
            </a:r>
          </a:p>
          <a:p>
            <a:pPr lvl="1"/>
            <a:r>
              <a:rPr lang="en-US" dirty="0"/>
              <a:t>Using the IDE, in the Eclipse workspace</a:t>
            </a:r>
          </a:p>
          <a:p>
            <a:r>
              <a:rPr lang="en-US" dirty="0"/>
              <a:t>If you use the IDE, you also get a project file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467297-6306-4587-8E37-A98CFCD96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Autodiscover and Project Creation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AAF1C3-04D5-47B4-B781-6F9C3E6988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0159" y="1294256"/>
            <a:ext cx="4130741" cy="38367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FD8800E-681B-493B-AE99-E356AE21AA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6038" y="2736374"/>
            <a:ext cx="2008400" cy="342384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A70D7B1-86B1-4539-8664-3B17E9498C2F}"/>
              </a:ext>
            </a:extLst>
          </p:cNvPr>
          <p:cNvSpPr/>
          <p:nvPr/>
        </p:nvSpPr>
        <p:spPr bwMode="auto">
          <a:xfrm>
            <a:off x="1596038" y="2736374"/>
            <a:ext cx="2008400" cy="3423844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73152" rIns="91440" bIns="109728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95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SzTx/>
              <a:buFontTx/>
              <a:buNone/>
              <a:tabLst/>
            </a:pPr>
            <a:endParaRPr kumimoji="0" 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8B056D1-FAAE-43D7-9BC2-651E95882E73}"/>
              </a:ext>
            </a:extLst>
          </p:cNvPr>
          <p:cNvSpPr/>
          <p:nvPr/>
        </p:nvSpPr>
        <p:spPr bwMode="auto">
          <a:xfrm>
            <a:off x="6834968" y="1294256"/>
            <a:ext cx="4105931" cy="3649884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73152" rIns="91440" bIns="109728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95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SzTx/>
              <a:buFontTx/>
              <a:buNone/>
              <a:tabLst/>
            </a:pPr>
            <a:endParaRPr kumimoji="0" 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5282424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84C160F-690A-4EBB-9D1D-08B6880CB1D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Build system automatically discovers all .c, .h, .</a:t>
            </a:r>
            <a:r>
              <a:rPr lang="en-US" dirty="0" err="1"/>
              <a:t>cpp</a:t>
            </a:r>
            <a:r>
              <a:rPr lang="en-US" dirty="0"/>
              <a:t>, .s, .a, .o files in the </a:t>
            </a:r>
            <a:r>
              <a:rPr lang="en-US" dirty="0" err="1"/>
              <a:t>makefile</a:t>
            </a:r>
            <a:r>
              <a:rPr lang="en-US" dirty="0"/>
              <a:t> tree</a:t>
            </a:r>
          </a:p>
          <a:p>
            <a:pPr lvl="1"/>
            <a:r>
              <a:rPr lang="en-US" dirty="0"/>
              <a:t>They are replicated in the project folder</a:t>
            </a:r>
          </a:p>
          <a:p>
            <a:r>
              <a:rPr lang="en-US" dirty="0"/>
              <a:t>You can add files that reside outside the </a:t>
            </a:r>
            <a:r>
              <a:rPr lang="en-US" dirty="0" err="1"/>
              <a:t>makefile</a:t>
            </a:r>
            <a:r>
              <a:rPr lang="en-US" dirty="0"/>
              <a:t> folder</a:t>
            </a:r>
          </a:p>
          <a:p>
            <a:pPr lvl="1"/>
            <a:r>
              <a:rPr lang="en-US" dirty="0"/>
              <a:t>add another directory using the CY_SHAREDLIB_PATH variable</a:t>
            </a:r>
          </a:p>
          <a:p>
            <a:pPr lvl="1"/>
            <a:r>
              <a:rPr lang="en-US" dirty="0"/>
              <a:t>You can explicitly list files in the SOURCES and INCLUDES make variables</a:t>
            </a:r>
          </a:p>
          <a:p>
            <a:pPr marL="325437" lvl="1" indent="0">
              <a:buNone/>
            </a:pPr>
            <a:endParaRPr lang="en-US" dirty="0"/>
          </a:p>
          <a:p>
            <a:pPr marL="325437" lvl="1" indent="0">
              <a:buNone/>
            </a:pPr>
            <a:r>
              <a:rPr lang="en-US" dirty="0"/>
              <a:t>Example:</a:t>
            </a:r>
          </a:p>
          <a:p>
            <a:pPr marL="325437" lvl="1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INCLUDES=../MySource1 ../MySource2</a:t>
            </a:r>
          </a:p>
          <a:p>
            <a:pPr marL="325437" lvl="1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SOURCES=$(wildcard ../MySource1/*.c) $(wildcard ../MySource2/*.c)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0238545-C9DE-4FCC-A4B0-6583388399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Autodiscover and Project Creation</a:t>
            </a:r>
          </a:p>
        </p:txBody>
      </p:sp>
    </p:spTree>
    <p:extLst>
      <p:ext uri="{BB962C8B-B14F-4D97-AF65-F5344CB8AC3E}">
        <p14:creationId xmlns:p14="http://schemas.microsoft.com/office/powerpoint/2010/main" val="235396028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3366420-3A19-46B0-A879-69EDE99499A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Add a library (e.g. middleware) by using a .lib file</a:t>
            </a:r>
          </a:p>
          <a:p>
            <a:r>
              <a:rPr lang="en-US" dirty="0"/>
              <a:t>You create a .lib file for each library you want to use – this is what’s in the file</a:t>
            </a:r>
          </a:p>
          <a:p>
            <a:pPr lvl="1"/>
            <a:r>
              <a:rPr lang="en-US" sz="1600" dirty="0"/>
              <a:t>https://github.com/cypresssemiconductorco/emwin/#release-v5.48.1</a:t>
            </a:r>
          </a:p>
          <a:p>
            <a:pPr lvl="1"/>
            <a:r>
              <a:rPr lang="en-US" dirty="0"/>
              <a:t>The last part of the URL is a git tag that specifies a particular commit I want to use</a:t>
            </a:r>
          </a:p>
          <a:p>
            <a:pPr lvl="1"/>
            <a:r>
              <a:rPr lang="en-US" dirty="0"/>
              <a:t>A release tag never moves, so you can point your app to a stable, known-good release</a:t>
            </a:r>
          </a:p>
          <a:p>
            <a:pPr lvl="1"/>
            <a:r>
              <a:rPr lang="en-US" dirty="0"/>
              <a:t>Instead of a tag, you can use an actual commit hash</a:t>
            </a:r>
          </a:p>
          <a:p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</a:rPr>
              <a:t>make </a:t>
            </a:r>
            <a:r>
              <a:rPr lang="en-US" dirty="0" err="1">
                <a:solidFill>
                  <a:srgbClr val="00B050"/>
                </a:solidFill>
                <a:latin typeface="Consolas" panose="020B0609020204030204" pitchFamily="49" charset="0"/>
              </a:rPr>
              <a:t>getlibs</a:t>
            </a:r>
            <a:endParaRPr lang="en-US" dirty="0">
              <a:solidFill>
                <a:srgbClr val="00B050"/>
              </a:solidFill>
              <a:latin typeface="Consolas" panose="020B0609020204030204" pitchFamily="49" charset="0"/>
            </a:endParaRPr>
          </a:p>
          <a:p>
            <a:pPr lvl="1"/>
            <a:r>
              <a:rPr lang="en-US" dirty="0"/>
              <a:t>Finds each .lib file</a:t>
            </a:r>
          </a:p>
          <a:p>
            <a:pPr lvl="1"/>
            <a:r>
              <a:rPr lang="en-US" dirty="0"/>
              <a:t>Reads it</a:t>
            </a:r>
          </a:p>
          <a:p>
            <a:pPr lvl="1"/>
            <a:r>
              <a:rPr lang="en-US" dirty="0"/>
              <a:t>Clones the repository</a:t>
            </a:r>
          </a:p>
          <a:p>
            <a:pPr lvl="1"/>
            <a:r>
              <a:rPr lang="en-US" dirty="0"/>
              <a:t>Checks out the code for the specific commit</a:t>
            </a:r>
          </a:p>
          <a:p>
            <a:pPr lvl="1"/>
            <a:r>
              <a:rPr lang="en-US" dirty="0"/>
              <a:t>Adds those files to the </a:t>
            </a:r>
            <a:r>
              <a:rPr lang="en-US" i="1" dirty="0"/>
              <a:t>libs</a:t>
            </a:r>
            <a:r>
              <a:rPr lang="en-US" dirty="0"/>
              <a:t> folder in the new project folder</a:t>
            </a:r>
          </a:p>
          <a:p>
            <a:pPr marL="0" indent="0">
              <a:buNone/>
            </a:pPr>
            <a:endParaRPr lang="en-US" dirty="0"/>
          </a:p>
          <a:p>
            <a:pPr lvl="1"/>
            <a:endParaRPr lang="en-US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86ECC9D-8F23-421E-8B85-7B57C2FF57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Libraries, .lib Files, and 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</a:rPr>
              <a:t>make </a:t>
            </a:r>
            <a:r>
              <a:rPr lang="en-US" dirty="0" err="1">
                <a:solidFill>
                  <a:srgbClr val="00B050"/>
                </a:solidFill>
                <a:latin typeface="Consolas" panose="020B0609020204030204" pitchFamily="49" charset="0"/>
              </a:rPr>
              <a:t>getlibs</a:t>
            </a:r>
            <a:endParaRPr lang="en-US" dirty="0">
              <a:solidFill>
                <a:srgbClr val="00B050"/>
              </a:solidFill>
              <a:latin typeface="Consolas" panose="020B06090202040302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9E875C-72A9-46FA-BE63-8EF29977FA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7529" y="3399615"/>
            <a:ext cx="4075001" cy="2488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172306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EA48EC9-001C-4AE3-A0A7-CF9CB4830A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21611" y="969963"/>
            <a:ext cx="6800197" cy="5176837"/>
          </a:xfrm>
        </p:spPr>
        <p:txBody>
          <a:bodyPr/>
          <a:lstStyle/>
          <a:p>
            <a:r>
              <a:rPr lang="en-US" dirty="0"/>
              <a:t>Stand alone tool or inside the IDE</a:t>
            </a:r>
          </a:p>
          <a:p>
            <a:r>
              <a:rPr lang="en-US" dirty="0"/>
              <a:t>Add, remove, change version of any library</a:t>
            </a:r>
          </a:p>
          <a:p>
            <a:pPr lvl="1"/>
            <a:r>
              <a:rPr lang="en-US" dirty="0"/>
              <a:t>You can pick a BSP!</a:t>
            </a:r>
          </a:p>
          <a:p>
            <a:r>
              <a:rPr lang="en-US" dirty="0"/>
              <a:t>To retarget an application to a new kit</a:t>
            </a:r>
          </a:p>
          <a:p>
            <a:pPr lvl="1"/>
            <a:r>
              <a:rPr lang="en-US" dirty="0"/>
              <a:t>Open the Library manager</a:t>
            </a:r>
          </a:p>
          <a:p>
            <a:pPr lvl="1"/>
            <a:r>
              <a:rPr lang="en-US" dirty="0"/>
              <a:t>Pick the new kit</a:t>
            </a:r>
          </a:p>
          <a:p>
            <a:r>
              <a:rPr lang="en-US" dirty="0"/>
              <a:t>The new kit must support the same features/functionality but…</a:t>
            </a:r>
          </a:p>
          <a:p>
            <a:pPr lvl="1"/>
            <a:r>
              <a:rPr lang="en-US" dirty="0"/>
              <a:t>All BSPs use a consistent set of definitions</a:t>
            </a:r>
          </a:p>
          <a:p>
            <a:r>
              <a:rPr lang="en-US" dirty="0"/>
              <a:t>Library manager updates the </a:t>
            </a:r>
            <a:r>
              <a:rPr lang="en-US" dirty="0" err="1"/>
              <a:t>makefile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FA1DA35-8A8F-4689-9503-05376587A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Library Manager</a:t>
            </a:r>
          </a:p>
        </p:txBody>
      </p:sp>
      <p:pic>
        <p:nvPicPr>
          <p:cNvPr id="1030" name="Picture 6" descr="C:\Users\jett\AppData\Local\Temp\SNAGHTMLaa5141.PNG">
            <a:extLst>
              <a:ext uri="{FF2B5EF4-FFF2-40B4-BE49-F238E27FC236}">
                <a16:creationId xmlns:a16="http://schemas.microsoft.com/office/drawing/2014/main" id="{8E5DA59B-7437-4D9C-BC4B-5DC4D31097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111" y="5402760"/>
            <a:ext cx="4486275" cy="744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A85822D-1A0A-4292-B587-6BFF0E1579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3947"/>
          <a:stretch/>
        </p:blipFill>
        <p:spPr>
          <a:xfrm>
            <a:off x="7221808" y="410799"/>
            <a:ext cx="4148715" cy="5596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347039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464349" y="1426007"/>
            <a:ext cx="10567702" cy="3488074"/>
          </a:xfrm>
        </p:spPr>
        <p:txBody>
          <a:bodyPr>
            <a:spAutoFit/>
          </a:bodyPr>
          <a:lstStyle/>
          <a:p>
            <a:r>
              <a:rPr lang="en-US" dirty="0"/>
              <a:t>Introduction</a:t>
            </a:r>
          </a:p>
          <a:p>
            <a:r>
              <a:rPr lang="en-US" dirty="0"/>
              <a:t>Core Tools</a:t>
            </a:r>
          </a:p>
          <a:p>
            <a:pPr lvl="1"/>
            <a:r>
              <a:rPr lang="en-US" dirty="0"/>
              <a:t>What they are and where to get them</a:t>
            </a:r>
          </a:p>
          <a:p>
            <a:pPr lvl="1"/>
            <a:r>
              <a:rPr lang="en-US" dirty="0"/>
              <a:t>The make infrastructure and how it works (high level)</a:t>
            </a:r>
          </a:p>
          <a:p>
            <a:pPr lvl="1"/>
            <a:r>
              <a:rPr lang="en-US" dirty="0"/>
              <a:t>How you create a project</a:t>
            </a:r>
          </a:p>
          <a:p>
            <a:r>
              <a:rPr lang="en-US" dirty="0"/>
              <a:t>Software Enablement</a:t>
            </a:r>
          </a:p>
          <a:p>
            <a:pPr lvl="1"/>
            <a:r>
              <a:rPr lang="en-US" dirty="0"/>
              <a:t>BSPs, HALs, PDLs and other libraries</a:t>
            </a:r>
          </a:p>
          <a:p>
            <a:r>
              <a:rPr lang="en-US" dirty="0"/>
              <a:t>Supported Ecosystems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9C05D8-6EF1-4B77-AFCD-538EDE20CBC9}"/>
              </a:ext>
            </a:extLst>
          </p:cNvPr>
          <p:cNvSpPr txBox="1"/>
          <p:nvPr/>
        </p:nvSpPr>
        <p:spPr bwMode="auto">
          <a:xfrm>
            <a:off x="464349" y="544945"/>
            <a:ext cx="1686680" cy="11659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73152" rIns="91440" bIns="91440" numCol="1" rtlCol="0" anchor="t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lnSpc>
                <a:spcPct val="95000"/>
              </a:lnSpc>
              <a:spcBef>
                <a:spcPts val="500"/>
              </a:spcBef>
              <a:spcAft>
                <a:spcPct val="0"/>
              </a:spcAft>
              <a:buClr>
                <a:schemeClr val="bg2"/>
              </a:buClr>
              <a:buSzPct val="105000"/>
            </a:pPr>
            <a:r>
              <a:rPr lang="en-US" sz="3200" b="1" dirty="0">
                <a:solidFill>
                  <a:schemeClr val="tx2">
                    <a:lumMod val="50000"/>
                  </a:schemeClr>
                </a:solidFill>
              </a:rPr>
              <a:t>Agenda</a:t>
            </a:r>
          </a:p>
          <a:p>
            <a:pPr marL="0" marR="0" algn="l" defTabSz="914400" rtl="0" eaLnBrk="0" fontAlgn="base" latinLnBrk="0" hangingPunct="0">
              <a:lnSpc>
                <a:spcPct val="95000"/>
              </a:lnSpc>
              <a:spcBef>
                <a:spcPts val="500"/>
              </a:spcBef>
              <a:spcAft>
                <a:spcPct val="0"/>
              </a:spcAft>
              <a:buClr>
                <a:schemeClr val="bg2"/>
              </a:buClr>
              <a:buSzPct val="105000"/>
            </a:pPr>
            <a:endParaRPr kumimoji="0" lang="en-US" sz="3200" b="0" i="0" u="none" strike="noStrike" kern="9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</a:endParaRPr>
          </a:p>
        </p:txBody>
      </p:sp>
    </p:spTree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0282AA7-2373-49C7-A0D5-854168BBC96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21611" y="969963"/>
            <a:ext cx="11345603" cy="5176837"/>
          </a:xfrm>
        </p:spPr>
        <p:txBody>
          <a:bodyPr/>
          <a:lstStyle/>
          <a:p>
            <a:r>
              <a:rPr lang="en-US" dirty="0"/>
              <a:t>Build infrastructure provides several variables you use to control the build</a:t>
            </a:r>
          </a:p>
          <a:p>
            <a:r>
              <a:rPr lang="en-US" dirty="0"/>
              <a:t>MTB Installs GNU Arm toolchain, that’s the default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065D7A0-DC07-492A-87E7-A6B8812098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an Executable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3A494E3-0822-4AC2-8087-CD8A36B713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4818" y="2605483"/>
            <a:ext cx="1792740" cy="95289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D7C720B-1CF6-4D3F-B1BA-89F99772C9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611" y="2038652"/>
            <a:ext cx="6533207" cy="20567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4AF620E-D554-4680-9AA9-30915D258D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173" y="4479851"/>
            <a:ext cx="6956557" cy="1666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812295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089332A-C73E-4BA5-8372-7B23EF5BA6A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A build command in the IDE wraps around 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</a:rPr>
              <a:t>make build</a:t>
            </a:r>
            <a:r>
              <a:rPr lang="en-US" dirty="0"/>
              <a:t> from the command line</a:t>
            </a:r>
          </a:p>
          <a:p>
            <a:r>
              <a:rPr lang="en-US" dirty="0"/>
              <a:t>The “standard” Eclipse compiler build settings are all gone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5218C22-8EF3-469B-8E66-3E79947CA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Code from Within the IDE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2C377E-47F0-413E-9CAB-E42FF6540E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441" y="1933330"/>
            <a:ext cx="8849334" cy="441326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66A8ECE-D9F1-4978-AE13-DAD7CF604BE1}"/>
              </a:ext>
            </a:extLst>
          </p:cNvPr>
          <p:cNvSpPr txBox="1"/>
          <p:nvPr/>
        </p:nvSpPr>
        <p:spPr bwMode="auto">
          <a:xfrm>
            <a:off x="3496050" y="5173195"/>
            <a:ext cx="8271164" cy="959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73152" rIns="91440" bIns="91440" numCol="1" rtlCol="0" anchor="t" anchorCtr="0" compatLnSpc="1">
            <a:prstTxWarp prst="textNoShape">
              <a:avLst/>
            </a:prstTxWarp>
            <a:spAutoFit/>
          </a:bodyPr>
          <a:lstStyle/>
          <a:p>
            <a:pPr lvl="1"/>
            <a:r>
              <a:rPr lang="en-US" dirty="0"/>
              <a:t>To change build settings, you edit the </a:t>
            </a:r>
            <a:r>
              <a:rPr lang="en-US" dirty="0" err="1"/>
              <a:t>makefile</a:t>
            </a:r>
            <a:r>
              <a:rPr lang="en-US" dirty="0"/>
              <a:t>. Build behaves precisely the same regardless of environment</a:t>
            </a:r>
          </a:p>
          <a:p>
            <a:pPr marL="0" marR="0" algn="l" defTabSz="914400" rtl="0" eaLnBrk="0" fontAlgn="base" latinLnBrk="0" hangingPunct="0">
              <a:lnSpc>
                <a:spcPct val="95000"/>
              </a:lnSpc>
              <a:spcBef>
                <a:spcPts val="500"/>
              </a:spcBef>
              <a:spcAft>
                <a:spcPct val="0"/>
              </a:spcAft>
              <a:buClr>
                <a:schemeClr val="bg2"/>
              </a:buClr>
              <a:buSzPct val="105000"/>
            </a:pPr>
            <a:endParaRPr kumimoji="0" lang="en-US" sz="1200" b="0" i="0" u="none" strike="noStrike" kern="9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34501159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A882C7D-F986-4BA9-834D-46E65234CCE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the application creation process generates launch configurations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5BFC658-CA8B-447A-A368-2DD5546165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 and Debug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848A94D-5152-46D5-87E1-7AA79C9399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611" y="2386215"/>
            <a:ext cx="10924033" cy="34832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838368E-A910-4EC5-9751-5195A38C72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4960" y="920029"/>
            <a:ext cx="2049958" cy="118882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6EDCE01-B412-4073-B4C0-63D5C8352D80}"/>
              </a:ext>
            </a:extLst>
          </p:cNvPr>
          <p:cNvSpPr/>
          <p:nvPr/>
        </p:nvSpPr>
        <p:spPr bwMode="auto">
          <a:xfrm>
            <a:off x="9114960" y="920029"/>
            <a:ext cx="2049958" cy="1188823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73152" rIns="91440" bIns="109728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95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SzTx/>
              <a:buFontTx/>
              <a:buNone/>
              <a:tabLst/>
            </a:pPr>
            <a:endParaRPr kumimoji="0" 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9671361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515DF83-8938-4DC4-BB43-7F7B0FB1BB0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63810" y="942975"/>
            <a:ext cx="4582752" cy="5176837"/>
          </a:xfrm>
        </p:spPr>
        <p:txBody>
          <a:bodyPr/>
          <a:lstStyle/>
          <a:p>
            <a:r>
              <a:rPr lang="en-US" dirty="0"/>
              <a:t>Introduces the concept of BSP Configurator and </a:t>
            </a:r>
            <a:br>
              <a:rPr lang="en-US" dirty="0"/>
            </a:br>
            <a:r>
              <a:rPr lang="en-US" dirty="0"/>
              <a:t>Library Configurator</a:t>
            </a:r>
          </a:p>
          <a:p>
            <a:r>
              <a:rPr lang="en-US" dirty="0"/>
              <a:t>Some changes in storing data</a:t>
            </a:r>
          </a:p>
          <a:p>
            <a:pPr lvl="1"/>
            <a:r>
              <a:rPr lang="en-US" dirty="0"/>
              <a:t>It is not all in the </a:t>
            </a:r>
            <a:r>
              <a:rPr lang="en-US" i="1" dirty="0" err="1"/>
              <a:t>design.modus</a:t>
            </a:r>
            <a:r>
              <a:rPr lang="en-US" dirty="0"/>
              <a:t> file</a:t>
            </a:r>
          </a:p>
          <a:p>
            <a:r>
              <a:rPr lang="en-US" dirty="0"/>
              <a:t>There are two </a:t>
            </a:r>
            <a:r>
              <a:rPr lang="en-US" i="1" dirty="0"/>
              <a:t>GeneratedSource</a:t>
            </a:r>
            <a:r>
              <a:rPr lang="en-US" dirty="0"/>
              <a:t> folders in different places</a:t>
            </a:r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B7B980F-CDC1-4FB1-85BB-3D81E044A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Configurators and Tools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4D196A91-53E6-4288-8A7C-2E8D3DF58129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6072" y="394265"/>
            <a:ext cx="7126951" cy="586409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D797707-DF18-4244-B299-A02F7B60A0A3}"/>
              </a:ext>
            </a:extLst>
          </p:cNvPr>
          <p:cNvSpPr/>
          <p:nvPr/>
        </p:nvSpPr>
        <p:spPr bwMode="auto">
          <a:xfrm>
            <a:off x="5266482" y="769763"/>
            <a:ext cx="1030147" cy="306683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73152" rIns="91440" bIns="109728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95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SzTx/>
              <a:buFontTx/>
              <a:buNone/>
              <a:tabLst/>
            </a:pPr>
            <a:endParaRPr kumimoji="0" 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7CE91E2-2399-4948-B1C8-95A433D97431}"/>
              </a:ext>
            </a:extLst>
          </p:cNvPr>
          <p:cNvSpPr/>
          <p:nvPr/>
        </p:nvSpPr>
        <p:spPr bwMode="auto">
          <a:xfrm>
            <a:off x="6437454" y="3463725"/>
            <a:ext cx="1030147" cy="306683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73152" rIns="91440" bIns="109728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95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SzTx/>
              <a:buFontTx/>
              <a:buNone/>
              <a:tabLst/>
            </a:pPr>
            <a:endParaRPr kumimoji="0" 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BAAFF57-2A36-4A30-AE03-765662933691}"/>
              </a:ext>
            </a:extLst>
          </p:cNvPr>
          <p:cNvSpPr/>
          <p:nvPr/>
        </p:nvSpPr>
        <p:spPr bwMode="auto">
          <a:xfrm>
            <a:off x="5266482" y="1792901"/>
            <a:ext cx="1182547" cy="394714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73152" rIns="91440" bIns="109728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95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SzTx/>
              <a:buFontTx/>
              <a:buNone/>
              <a:tabLst/>
            </a:pPr>
            <a:endParaRPr kumimoji="0" 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637D4C-97C0-4F97-8053-689B41C3D464}"/>
              </a:ext>
            </a:extLst>
          </p:cNvPr>
          <p:cNvSpPr/>
          <p:nvPr/>
        </p:nvSpPr>
        <p:spPr bwMode="auto">
          <a:xfrm>
            <a:off x="6437453" y="4229584"/>
            <a:ext cx="1030147" cy="1696654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73152" rIns="91440" bIns="109728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95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SzTx/>
              <a:buFontTx/>
              <a:buNone/>
              <a:tabLst/>
            </a:pPr>
            <a:endParaRPr kumimoji="0" 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8636471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680B0DF-BF47-4867-8BAE-05F542F4B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Configurators and Tools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719D242-B6E7-4B80-A922-A86126FE9D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5154706"/>
              </p:ext>
            </p:extLst>
          </p:nvPr>
        </p:nvGraphicFramePr>
        <p:xfrm>
          <a:off x="521324" y="1094445"/>
          <a:ext cx="10789324" cy="2931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59185">
                  <a:extLst>
                    <a:ext uri="{9D8B030D-6E8A-4147-A177-3AD203B41FA5}">
                      <a16:colId xmlns:a16="http://schemas.microsoft.com/office/drawing/2014/main" val="1353574508"/>
                    </a:ext>
                  </a:extLst>
                </a:gridCol>
                <a:gridCol w="7930139">
                  <a:extLst>
                    <a:ext uri="{9D8B030D-6E8A-4147-A177-3AD203B41FA5}">
                      <a16:colId xmlns:a16="http://schemas.microsoft.com/office/drawing/2014/main" val="28155262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Configurator or Tool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08598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seglcd</a:t>
                      </a:r>
                      <a:r>
                        <a:rPr lang="en-US" dirty="0"/>
                        <a:t>-configurator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Configure a generic LCD Direct Segment Drive controller for a variety of LCD glass at different voltage levels with multiplex ratios up to 16x.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36466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project-creator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Create a new application project. This tool is a stand-alone version of the IDE wizard, available as a GUI and a command-line tool (CLI).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21312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cype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-tool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The power estimator tool provides an estimate of the power consumed by a target device.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31860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library-manager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Select which library (including BSPs) and which version of each you want to include. Updates the </a:t>
                      </a:r>
                      <a:r>
                        <a:rPr lang="en-US" dirty="0" err="1"/>
                        <a:t>makefile</a:t>
                      </a:r>
                      <a:r>
                        <a:rPr lang="en-US" dirty="0"/>
                        <a:t> based on your choices.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344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05815246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680B0DF-BF47-4867-8BAE-05F542F4B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Utilities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387AD7-4690-4AC1-B356-73E882A7B2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412" y="2029147"/>
            <a:ext cx="9952582" cy="1646063"/>
          </a:xfrm>
          <a:prstGeom prst="rect">
            <a:avLst/>
          </a:prstGeom>
        </p:spPr>
      </p:pic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68C812E5-B176-4395-BCAF-C471B35CF9FF}"/>
              </a:ext>
            </a:extLst>
          </p:cNvPr>
          <p:cNvSpPr txBox="1">
            <a:spLocks/>
          </p:cNvSpPr>
          <p:nvPr/>
        </p:nvSpPr>
        <p:spPr bwMode="auto">
          <a:xfrm>
            <a:off x="379412" y="1288619"/>
            <a:ext cx="10186353" cy="5144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690" rIns="91440" bIns="45690" numCol="1" anchor="t" anchorCtr="0" compatLnSpc="1">
            <a:prstTxWarp prst="textNoShape">
              <a:avLst/>
            </a:prstTxWarp>
          </a:bodyPr>
          <a:lstStyle>
            <a:lvl1pPr marL="266700" indent="-266700" algn="l" rtl="0" eaLnBrk="0" fontAlgn="base" hangingPunct="0">
              <a:spcBef>
                <a:spcPts val="12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2200" b="0" kern="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87375" indent="-261938" algn="l" rtl="0" eaLnBrk="0" fontAlgn="base" hangingPunct="0">
              <a:spcBef>
                <a:spcPts val="8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MS Reference Sans Serif" pitchFamily="34" charset="0"/>
              <a:buChar char="−"/>
              <a:defRPr sz="1900" kern="800" baseline="0">
                <a:solidFill>
                  <a:schemeClr val="tx1"/>
                </a:solidFill>
                <a:latin typeface="+mn-lt"/>
              </a:defRPr>
            </a:lvl2pPr>
            <a:lvl3pPr marL="817563" indent="-192088" algn="l" rtl="0" eaLnBrk="0" fontAlgn="base" hangingPunct="0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>
                <a:schemeClr val="accent1"/>
              </a:buClr>
              <a:buSzPct val="105000"/>
              <a:buFont typeface="Arial" pitchFamily="34" charset="0"/>
              <a:buChar char="•"/>
              <a:defRPr sz="1800" kern="800" baseline="0">
                <a:solidFill>
                  <a:schemeClr val="tx1"/>
                </a:solidFill>
                <a:latin typeface="+mn-lt"/>
              </a:defRPr>
            </a:lvl3pPr>
            <a:lvl4pPr marL="1141413" indent="-273050" algn="l" rtl="0" eaLnBrk="0" fontAlgn="base" hangingPunct="0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" pitchFamily="2" charset="2"/>
              <a:buChar char="à"/>
              <a:defRPr sz="1700">
                <a:solidFill>
                  <a:schemeClr val="tx1"/>
                </a:solidFill>
                <a:latin typeface="+mn-lt"/>
              </a:defRPr>
            </a:lvl4pPr>
            <a:lvl5pPr marL="1401763" indent="-200025" algn="l" rtl="0" eaLnBrk="0" fontAlgn="base" hangingPunct="0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itchFamily="34" charset="0"/>
              <a:buChar char="−"/>
              <a:defRPr sz="1700">
                <a:solidFill>
                  <a:schemeClr val="tx1"/>
                </a:solidFill>
                <a:latin typeface="+mn-lt"/>
              </a:defRPr>
            </a:lvl5pPr>
            <a:lvl6pPr marL="1370778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bg2"/>
              </a:buClr>
              <a:buSzPct val="100000"/>
              <a:defRPr sz="1600">
                <a:solidFill>
                  <a:schemeClr val="tx2"/>
                </a:solidFill>
                <a:latin typeface="+mn-lt"/>
              </a:defRPr>
            </a:lvl6pPr>
            <a:lvl7pPr marL="1827702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bg2"/>
              </a:buClr>
              <a:buSzPct val="100000"/>
              <a:defRPr sz="1600">
                <a:solidFill>
                  <a:schemeClr val="tx2"/>
                </a:solidFill>
                <a:latin typeface="+mn-lt"/>
              </a:defRPr>
            </a:lvl7pPr>
            <a:lvl8pPr marL="2284627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bg2"/>
              </a:buClr>
              <a:buSzPct val="100000"/>
              <a:defRPr sz="1600">
                <a:solidFill>
                  <a:schemeClr val="tx2"/>
                </a:solidFill>
                <a:latin typeface="+mn-lt"/>
              </a:defRPr>
            </a:lvl8pPr>
            <a:lvl9pPr marL="2741556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bg2"/>
              </a:buClr>
              <a:buSzPct val="100000"/>
              <a:defRPr sz="1600">
                <a:solidFill>
                  <a:schemeClr val="tx2"/>
                </a:solidFill>
                <a:latin typeface="+mn-lt"/>
              </a:defRPr>
            </a:lvl9pPr>
          </a:lstStyle>
          <a:p>
            <a:r>
              <a:rPr lang="en-US" dirty="0"/>
              <a:t>Commonly used utilities that are required for application development </a:t>
            </a:r>
          </a:p>
        </p:txBody>
      </p:sp>
    </p:spTree>
    <p:extLst>
      <p:ext uri="{BB962C8B-B14F-4D97-AF65-F5344CB8AC3E}">
        <p14:creationId xmlns:p14="http://schemas.microsoft.com/office/powerpoint/2010/main" val="3221240838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C3E89A2-5598-42B2-8601-261AE6D312B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21611" y="969963"/>
            <a:ext cx="4663007" cy="5176837"/>
          </a:xfrm>
        </p:spPr>
        <p:txBody>
          <a:bodyPr/>
          <a:lstStyle/>
          <a:p>
            <a:r>
              <a:rPr lang="en-US" dirty="0"/>
              <a:t>100% Optional</a:t>
            </a:r>
          </a:p>
          <a:p>
            <a:r>
              <a:rPr lang="en-US" dirty="0"/>
              <a:t>The command line infrastructure behind this makes that so</a:t>
            </a:r>
          </a:p>
          <a:p>
            <a:r>
              <a:rPr lang="en-US" dirty="0"/>
              <a:t>For the IDE, the make infrastructure also creates debug configurations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A8DDC3B-6D03-4667-9E05-582ED1929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ModusToolbox IDE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77F6E80-4324-4E39-89BF-F714B66401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5310"/>
          <a:stretch/>
        </p:blipFill>
        <p:spPr>
          <a:xfrm>
            <a:off x="5084618" y="512944"/>
            <a:ext cx="6533678" cy="5418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731004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2639700"/>
            <a:ext cx="12188826" cy="1075679"/>
          </a:xfrm>
        </p:spPr>
        <p:txBody>
          <a:bodyPr/>
          <a:lstStyle/>
          <a:p>
            <a:r>
              <a:rPr lang="en-US" dirty="0"/>
              <a:t>Software Enablement</a:t>
            </a:r>
          </a:p>
        </p:txBody>
      </p:sp>
    </p:spTree>
    <p:extLst>
      <p:ext uri="{BB962C8B-B14F-4D97-AF65-F5344CB8AC3E}">
        <p14:creationId xmlns:p14="http://schemas.microsoft.com/office/powerpoint/2010/main" val="2726098348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1305296-768E-4C3D-BCE2-083956D0F6C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21612" y="969963"/>
            <a:ext cx="5095412" cy="5176837"/>
          </a:xfrm>
        </p:spPr>
        <p:txBody>
          <a:bodyPr/>
          <a:lstStyle/>
          <a:p>
            <a:r>
              <a:rPr lang="en-US" dirty="0"/>
              <a:t>Aimed at three key ecosystems </a:t>
            </a:r>
          </a:p>
          <a:p>
            <a:pPr lvl="1"/>
            <a:r>
              <a:rPr lang="en-US" dirty="0"/>
              <a:t>PSoC 6 MCU and Bluetooth SoC ecosystem development</a:t>
            </a:r>
          </a:p>
          <a:p>
            <a:pPr lvl="1"/>
            <a:r>
              <a:rPr lang="en-US" dirty="0" err="1"/>
              <a:t>Mbed</a:t>
            </a:r>
            <a:r>
              <a:rPr lang="en-US" dirty="0"/>
              <a:t> OS ecosystem development</a:t>
            </a:r>
          </a:p>
          <a:p>
            <a:pPr lvl="1"/>
            <a:r>
              <a:rPr lang="en-US" dirty="0"/>
              <a:t>Amazon FreeRTOS ecosystem development</a:t>
            </a:r>
          </a:p>
          <a:p>
            <a:pPr lvl="0"/>
            <a:r>
              <a:rPr lang="en-US" dirty="0"/>
              <a:t>These broad categories</a:t>
            </a:r>
          </a:p>
          <a:p>
            <a:pPr lvl="1"/>
            <a:r>
              <a:rPr lang="en-US" dirty="0"/>
              <a:t>Low-level resources</a:t>
            </a:r>
          </a:p>
          <a:p>
            <a:pPr lvl="1"/>
            <a:r>
              <a:rPr lang="en-US" dirty="0"/>
              <a:t>Middleware</a:t>
            </a:r>
          </a:p>
          <a:p>
            <a:pPr lvl="1"/>
            <a:r>
              <a:rPr lang="en-US" dirty="0"/>
              <a:t>BSPs</a:t>
            </a:r>
          </a:p>
          <a:p>
            <a:pPr lvl="1"/>
            <a:r>
              <a:rPr lang="en-US" dirty="0"/>
              <a:t>Code examples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E3466A7-F9E3-4481-BEF6-C2CC84A67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Have We Got?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B7168CE-E2D5-45F1-91D2-C8F1323482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7023" y="610232"/>
            <a:ext cx="6292389" cy="495261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1843035-EC62-41CE-973C-3736C66DA01B}"/>
              </a:ext>
            </a:extLst>
          </p:cNvPr>
          <p:cNvSpPr/>
          <p:nvPr/>
        </p:nvSpPr>
        <p:spPr bwMode="auto">
          <a:xfrm>
            <a:off x="6883519" y="3766198"/>
            <a:ext cx="4740698" cy="1234065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73152" rIns="91440" bIns="109728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95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SzTx/>
              <a:buFontTx/>
              <a:buNone/>
              <a:tabLst/>
            </a:pPr>
            <a:endParaRPr kumimoji="0" 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5EAFFB5-7471-4A2A-8FFF-97FF99D5AC5E}"/>
              </a:ext>
            </a:extLst>
          </p:cNvPr>
          <p:cNvSpPr/>
          <p:nvPr/>
        </p:nvSpPr>
        <p:spPr bwMode="auto">
          <a:xfrm>
            <a:off x="6883519" y="1867094"/>
            <a:ext cx="4740698" cy="1899104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73152" rIns="91440" bIns="109728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95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SzTx/>
              <a:buFontTx/>
              <a:buNone/>
              <a:tabLst/>
            </a:pPr>
            <a:endParaRPr kumimoji="0" 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3101739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0A44B2E-6BCC-44AF-9D31-1980A51F234C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613361" y="774357"/>
            <a:ext cx="6962101" cy="5827924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0A3859D-F2D2-4B50-8E4C-9FD9878B7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Low-level Resources</a:t>
            </a:r>
          </a:p>
        </p:txBody>
      </p:sp>
    </p:spTree>
    <p:extLst>
      <p:ext uri="{BB962C8B-B14F-4D97-AF65-F5344CB8AC3E}">
        <p14:creationId xmlns:p14="http://schemas.microsoft.com/office/powerpoint/2010/main" val="3648596472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2639700"/>
            <a:ext cx="12188826" cy="1075679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3575693333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DCE1CDE-2032-46B1-90E9-6D8D810D86E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21612" y="969963"/>
            <a:ext cx="9519830" cy="5632318"/>
          </a:xfrm>
        </p:spPr>
        <p:txBody>
          <a:bodyPr>
            <a:normAutofit/>
          </a:bodyPr>
          <a:lstStyle/>
          <a:p>
            <a:r>
              <a:rPr lang="en-US" dirty="0"/>
              <a:t>Low level library for interacting with hardware</a:t>
            </a:r>
          </a:p>
          <a:p>
            <a:r>
              <a:rPr lang="en-US" dirty="0"/>
              <a:t>Simplifies software development</a:t>
            </a:r>
          </a:p>
          <a:p>
            <a:r>
              <a:rPr lang="en-US" dirty="0"/>
              <a:t>Extensive set of peripherals available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B9C8883-662E-4431-8596-5EC0DBA94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Peripheral Driver Library (PDL)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BB626D4A-0BB7-4388-BADD-D7BB9F2858F2}"/>
              </a:ext>
            </a:extLst>
          </p:cNvPr>
          <p:cNvSpPr txBox="1">
            <a:spLocks/>
          </p:cNvSpPr>
          <p:nvPr/>
        </p:nvSpPr>
        <p:spPr bwMode="auto">
          <a:xfrm>
            <a:off x="134533" y="3919263"/>
            <a:ext cx="9519830" cy="56323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690" rIns="91440" bIns="45690" numCol="1" anchor="t" anchorCtr="0" compatLnSpc="1">
            <a:prstTxWarp prst="textNoShape">
              <a:avLst/>
            </a:prstTxWarp>
            <a:normAutofit/>
          </a:bodyPr>
          <a:lstStyle>
            <a:lvl1pPr marL="266700" indent="-266700" algn="l" rtl="0" eaLnBrk="0" fontAlgn="base" hangingPunct="0">
              <a:spcBef>
                <a:spcPts val="12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2200" b="0" kern="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87375" indent="-261938" algn="l" rtl="0" eaLnBrk="0" fontAlgn="base" hangingPunct="0">
              <a:spcBef>
                <a:spcPts val="8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MS Reference Sans Serif" pitchFamily="34" charset="0"/>
              <a:buChar char="−"/>
              <a:defRPr sz="1900" kern="800" baseline="0">
                <a:solidFill>
                  <a:schemeClr val="tx1"/>
                </a:solidFill>
                <a:latin typeface="+mn-lt"/>
              </a:defRPr>
            </a:lvl2pPr>
            <a:lvl3pPr marL="817563" indent="-192088" algn="l" rtl="0" eaLnBrk="0" fontAlgn="base" hangingPunct="0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>
                <a:schemeClr val="accent1"/>
              </a:buClr>
              <a:buSzPct val="105000"/>
              <a:buFont typeface="Arial" pitchFamily="34" charset="0"/>
              <a:buChar char="•"/>
              <a:defRPr sz="1800" kern="800" baseline="0">
                <a:solidFill>
                  <a:schemeClr val="tx1"/>
                </a:solidFill>
                <a:latin typeface="+mn-lt"/>
              </a:defRPr>
            </a:lvl3pPr>
            <a:lvl4pPr marL="1141413" indent="-273050" algn="l" rtl="0" eaLnBrk="0" fontAlgn="base" hangingPunct="0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" pitchFamily="2" charset="2"/>
              <a:buChar char="à"/>
              <a:defRPr sz="1700">
                <a:solidFill>
                  <a:schemeClr val="tx1"/>
                </a:solidFill>
                <a:latin typeface="+mn-lt"/>
              </a:defRPr>
            </a:lvl4pPr>
            <a:lvl5pPr marL="1401763" indent="-200025" algn="l" rtl="0" eaLnBrk="0" fontAlgn="base" hangingPunct="0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itchFamily="34" charset="0"/>
              <a:buChar char="−"/>
              <a:defRPr sz="1700">
                <a:solidFill>
                  <a:schemeClr val="tx1"/>
                </a:solidFill>
                <a:latin typeface="+mn-lt"/>
              </a:defRPr>
            </a:lvl5pPr>
            <a:lvl6pPr marL="1370778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bg2"/>
              </a:buClr>
              <a:buSzPct val="100000"/>
              <a:defRPr sz="1600">
                <a:solidFill>
                  <a:schemeClr val="tx2"/>
                </a:solidFill>
                <a:latin typeface="+mn-lt"/>
              </a:defRPr>
            </a:lvl6pPr>
            <a:lvl7pPr marL="1827702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bg2"/>
              </a:buClr>
              <a:buSzPct val="100000"/>
              <a:defRPr sz="1600">
                <a:solidFill>
                  <a:schemeClr val="tx2"/>
                </a:solidFill>
                <a:latin typeface="+mn-lt"/>
              </a:defRPr>
            </a:lvl7pPr>
            <a:lvl8pPr marL="2284627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bg2"/>
              </a:buClr>
              <a:buSzPct val="100000"/>
              <a:defRPr sz="1600">
                <a:solidFill>
                  <a:schemeClr val="tx2"/>
                </a:solidFill>
                <a:latin typeface="+mn-lt"/>
              </a:defRPr>
            </a:lvl8pPr>
            <a:lvl9pPr marL="2741556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bg2"/>
              </a:buClr>
              <a:buSzPct val="100000"/>
              <a:defRPr sz="1600">
                <a:solidFill>
                  <a:schemeClr val="tx2"/>
                </a:solidFill>
                <a:latin typeface="+mn-lt"/>
              </a:defRPr>
            </a:lvl9pPr>
          </a:lstStyle>
          <a:p>
            <a:pPr lvl="1">
              <a:buFont typeface="Wingdings" panose="05000000000000000000" pitchFamily="2" charset="2"/>
              <a:buChar char="§"/>
            </a:pPr>
            <a:r>
              <a:rPr lang="en-US" sz="2200"/>
              <a:t>Simplifies access to the low level drivers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200"/>
              <a:t>One call will work for drivers other than the PDL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200"/>
              <a:t>Does not do everything the PDL can do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200"/>
              <a:t>Takes care of resource allocation</a:t>
            </a:r>
            <a:endParaRPr lang="en-US" sz="2200" dirty="0"/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E209F459-03BE-4F17-9C76-3F58DEB02CCD}"/>
              </a:ext>
            </a:extLst>
          </p:cNvPr>
          <p:cNvSpPr txBox="1">
            <a:spLocks/>
          </p:cNvSpPr>
          <p:nvPr/>
        </p:nvSpPr>
        <p:spPr bwMode="black">
          <a:xfrm>
            <a:off x="421612" y="3066259"/>
            <a:ext cx="11430000" cy="51445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91440" tIns="44426" rIns="91440" bIns="44426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ct val="92000"/>
              </a:lnSpc>
              <a:spcBef>
                <a:spcPct val="0"/>
              </a:spcBef>
              <a:spcAft>
                <a:spcPct val="0"/>
              </a:spcAft>
              <a:defRPr sz="3000" b="1" kern="8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79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025BBC"/>
                </a:solidFill>
                <a:latin typeface="Arial" charset="0"/>
              </a:defRPr>
            </a:lvl2pPr>
            <a:lvl3pPr algn="l" rtl="0" eaLnBrk="0" fontAlgn="base" hangingPunct="0">
              <a:lnSpc>
                <a:spcPct val="79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025BBC"/>
                </a:solidFill>
                <a:latin typeface="Arial" charset="0"/>
              </a:defRPr>
            </a:lvl3pPr>
            <a:lvl4pPr algn="l" rtl="0" eaLnBrk="0" fontAlgn="base" hangingPunct="0">
              <a:lnSpc>
                <a:spcPct val="79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025BBC"/>
                </a:solidFill>
                <a:latin typeface="Arial" charset="0"/>
              </a:defRPr>
            </a:lvl4pPr>
            <a:lvl5pPr algn="l" rtl="0" eaLnBrk="0" fontAlgn="base" hangingPunct="0">
              <a:lnSpc>
                <a:spcPct val="79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025BBC"/>
                </a:solidFill>
                <a:latin typeface="Arial" charset="0"/>
              </a:defRPr>
            </a:lvl5pPr>
            <a:lvl6pPr marL="456924" algn="l" rtl="0" eaLnBrk="1" fontAlgn="base" hangingPunct="1">
              <a:lnSpc>
                <a:spcPct val="79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025BBC"/>
                </a:solidFill>
                <a:latin typeface="Arial" charset="0"/>
              </a:defRPr>
            </a:lvl6pPr>
            <a:lvl7pPr marL="913854" algn="l" rtl="0" eaLnBrk="1" fontAlgn="base" hangingPunct="1">
              <a:lnSpc>
                <a:spcPct val="79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025BBC"/>
                </a:solidFill>
                <a:latin typeface="Arial" charset="0"/>
              </a:defRPr>
            </a:lvl7pPr>
            <a:lvl8pPr marL="1370778" algn="l" rtl="0" eaLnBrk="1" fontAlgn="base" hangingPunct="1">
              <a:lnSpc>
                <a:spcPct val="79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025BBC"/>
                </a:solidFill>
                <a:latin typeface="Arial" charset="0"/>
              </a:defRPr>
            </a:lvl8pPr>
            <a:lvl9pPr marL="1827702" algn="l" rtl="0" eaLnBrk="1" fontAlgn="base" hangingPunct="1">
              <a:lnSpc>
                <a:spcPct val="79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025BBC"/>
                </a:solidFill>
                <a:latin typeface="Arial" charset="0"/>
              </a:defRPr>
            </a:lvl9pPr>
          </a:lstStyle>
          <a:p>
            <a:r>
              <a:rPr lang="en-US"/>
              <a:t>Hardware Abstraction Layer (HAL)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1072057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DCE1CDE-2032-46B1-90E9-6D8D810D86E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21612" y="969963"/>
            <a:ext cx="9519830" cy="5632318"/>
          </a:xfrm>
        </p:spPr>
        <p:txBody>
          <a:bodyPr>
            <a:normAutofit/>
          </a:bodyPr>
          <a:lstStyle/>
          <a:p>
            <a:r>
              <a:rPr lang="en-US" dirty="0"/>
              <a:t>Common language for commonly used peripherals</a:t>
            </a:r>
          </a:p>
          <a:p>
            <a:r>
              <a:rPr lang="en-US" dirty="0"/>
              <a:t>BSP = a board/kit</a:t>
            </a:r>
          </a:p>
          <a:p>
            <a:pPr lvl="1"/>
            <a:r>
              <a:rPr lang="en-US" dirty="0"/>
              <a:t>You can make your own and be discoverable</a:t>
            </a:r>
          </a:p>
          <a:p>
            <a:r>
              <a:rPr lang="en-US" dirty="0"/>
              <a:t>Includes any low-level resources </a:t>
            </a:r>
            <a:br>
              <a:rPr lang="en-US" dirty="0"/>
            </a:br>
            <a:r>
              <a:rPr lang="en-US" dirty="0"/>
              <a:t>(e.g. the PDL library for a PSoC 6 kit)</a:t>
            </a:r>
          </a:p>
          <a:p>
            <a:r>
              <a:rPr lang="en-US" dirty="0"/>
              <a:t>Has common macros for board peripherals </a:t>
            </a:r>
            <a:br>
              <a:rPr lang="en-US" dirty="0"/>
            </a:br>
            <a:r>
              <a:rPr lang="en-US" dirty="0"/>
              <a:t>(e.g. the RGB LED)</a:t>
            </a:r>
          </a:p>
          <a:p>
            <a:r>
              <a:rPr lang="en-US" dirty="0"/>
              <a:t>Typically includes the </a:t>
            </a:r>
            <a:r>
              <a:rPr lang="en-US" dirty="0" err="1"/>
              <a:t>design.modus</a:t>
            </a:r>
            <a:r>
              <a:rPr lang="en-US" dirty="0"/>
              <a:t> file </a:t>
            </a:r>
            <a:br>
              <a:rPr lang="en-US" dirty="0"/>
            </a:br>
            <a:r>
              <a:rPr lang="en-US" dirty="0"/>
              <a:t>(sets up a default configuration for the kit)</a:t>
            </a:r>
          </a:p>
          <a:p>
            <a:r>
              <a:rPr lang="en-US" dirty="0"/>
              <a:t>Uses the HAL to configure the board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B9C8883-662E-4431-8596-5EC0DBA94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Board Support Package (BSP)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E330111-A753-4F32-AE5C-88E687D146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4931" y="1709868"/>
            <a:ext cx="5292282" cy="3861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890701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1119E6F-55BC-4EFC-85CF-8DCFB2C7CDE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BSPs use the HAL to configure boards</a:t>
            </a:r>
          </a:p>
          <a:p>
            <a:r>
              <a:rPr lang="en-US" dirty="0"/>
              <a:t>HAL is intended to be the future</a:t>
            </a:r>
          </a:p>
          <a:p>
            <a:pPr lvl="1"/>
            <a:r>
              <a:rPr lang="en-US" dirty="0"/>
              <a:t>Makes the application device agnostic.</a:t>
            </a:r>
          </a:p>
          <a:p>
            <a:r>
              <a:rPr lang="en-US" dirty="0"/>
              <a:t>PDL and HAL are 100% compatible – you can mix and match</a:t>
            </a:r>
          </a:p>
          <a:p>
            <a:pPr lvl="1"/>
            <a:r>
              <a:rPr lang="en-US" dirty="0"/>
              <a:t>But it’s possible to use both to configure the same thing (</a:t>
            </a:r>
            <a:r>
              <a:rPr lang="en-US" dirty="0">
                <a:solidFill>
                  <a:srgbClr val="FF0000"/>
                </a:solidFill>
              </a:rPr>
              <a:t>developer’s responsibility</a:t>
            </a:r>
            <a:r>
              <a:rPr lang="en-US" dirty="0"/>
              <a:t>)</a:t>
            </a:r>
          </a:p>
          <a:p>
            <a:r>
              <a:rPr lang="en-US" dirty="0"/>
              <a:t>Intent is that configurator will flag which peripherals it uses</a:t>
            </a:r>
          </a:p>
          <a:p>
            <a:pPr lvl="1"/>
            <a:r>
              <a:rPr lang="en-US" dirty="0"/>
              <a:t>So HAL won’t step on configuration code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D53342-95FB-4E8C-9C0C-9A37C304C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HAL, BSP and PDL, what do you use?</a:t>
            </a:r>
          </a:p>
        </p:txBody>
      </p:sp>
    </p:spTree>
    <p:extLst>
      <p:ext uri="{BB962C8B-B14F-4D97-AF65-F5344CB8AC3E}">
        <p14:creationId xmlns:p14="http://schemas.microsoft.com/office/powerpoint/2010/main" val="3744702506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2B291B4-4D80-4B4F-A580-FC9244FA012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Each Cypress library is available independently on GitHub</a:t>
            </a:r>
          </a:p>
          <a:p>
            <a:pPr lvl="1"/>
            <a:r>
              <a:rPr lang="en-US" dirty="0"/>
              <a:t>Some ecosystem libraries just live in that ecosystem</a:t>
            </a:r>
          </a:p>
          <a:p>
            <a:r>
              <a:rPr lang="en-US" dirty="0"/>
              <a:t>Connectivity middleware</a:t>
            </a:r>
          </a:p>
          <a:p>
            <a:pPr lvl="1"/>
            <a:r>
              <a:rPr lang="en-US" dirty="0"/>
              <a:t>BT SDK (WICED), AWS IoT, Wi-Fi, BLE</a:t>
            </a:r>
          </a:p>
          <a:p>
            <a:r>
              <a:rPr lang="en-US" dirty="0"/>
              <a:t>PSoC 6 middleware</a:t>
            </a:r>
          </a:p>
          <a:p>
            <a:pPr lvl="1"/>
            <a:r>
              <a:rPr lang="en-US" dirty="0"/>
              <a:t>CapSense, USB Dev, Device firmware upgrade, etc.</a:t>
            </a:r>
          </a:p>
          <a:p>
            <a:r>
              <a:rPr lang="en-US" dirty="0"/>
              <a:t>Bottom line, there is a LOT</a:t>
            </a:r>
          </a:p>
          <a:p>
            <a:pPr lvl="1"/>
            <a:r>
              <a:rPr lang="en-US" dirty="0"/>
              <a:t>Some work for multiple ecosystems</a:t>
            </a:r>
          </a:p>
          <a:p>
            <a:pPr lvl="1"/>
            <a:r>
              <a:rPr lang="en-US" dirty="0"/>
              <a:t>Some are specific to a particular ecosystem</a:t>
            </a:r>
          </a:p>
          <a:p>
            <a:r>
              <a:rPr lang="en-US" dirty="0"/>
              <a:t>GitHub landing page for </a:t>
            </a:r>
            <a:r>
              <a:rPr lang="en-US" dirty="0">
                <a:hlinkClick r:id="rId2"/>
              </a:rPr>
              <a:t>PSoC 6 Middleware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253507B-92AB-4D3D-9268-829D0ECD4D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Middleware</a:t>
            </a:r>
          </a:p>
        </p:txBody>
      </p:sp>
      <p:pic>
        <p:nvPicPr>
          <p:cNvPr id="1026" name="Picture 2" descr="C:\Users\jett\AppData\Local\Temp\SNAGHTML46c2af.PNG">
            <a:extLst>
              <a:ext uri="{FF2B5EF4-FFF2-40B4-BE49-F238E27FC236}">
                <a16:creationId xmlns:a16="http://schemas.microsoft.com/office/drawing/2014/main" id="{C2AA0A98-F557-4E25-81A9-844CE9AA75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9964" y="1570606"/>
            <a:ext cx="4966018" cy="4576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4864130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85D4A44-986C-4589-8365-93DED22F1B8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21611" y="4127500"/>
            <a:ext cx="11345603" cy="2019300"/>
          </a:xfrm>
        </p:spPr>
        <p:txBody>
          <a:bodyPr/>
          <a:lstStyle/>
          <a:p>
            <a:r>
              <a:rPr lang="en-US" dirty="0"/>
              <a:t>All on GitHub!</a:t>
            </a:r>
          </a:p>
          <a:p>
            <a:r>
              <a:rPr lang="en-US" dirty="0"/>
              <a:t>In general, each example will live in its own repository</a:t>
            </a:r>
          </a:p>
          <a:p>
            <a:pPr lvl="1"/>
            <a:r>
              <a:rPr lang="en-US" dirty="0"/>
              <a:t>exception for an example with multiple projects</a:t>
            </a:r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C2990A6-01C6-4C5F-A293-40ED11531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Examples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8F31AE0-B6EF-49D1-85D4-9DC7C1D61B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3843890"/>
              </p:ext>
            </p:extLst>
          </p:nvPr>
        </p:nvGraphicFramePr>
        <p:xfrm>
          <a:off x="421611" y="770170"/>
          <a:ext cx="11430000" cy="32339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9189">
                  <a:extLst>
                    <a:ext uri="{9D8B030D-6E8A-4147-A177-3AD203B41FA5}">
                      <a16:colId xmlns:a16="http://schemas.microsoft.com/office/drawing/2014/main" val="419821688"/>
                    </a:ext>
                  </a:extLst>
                </a:gridCol>
                <a:gridCol w="7990811">
                  <a:extLst>
                    <a:ext uri="{9D8B030D-6E8A-4147-A177-3AD203B41FA5}">
                      <a16:colId xmlns:a16="http://schemas.microsoft.com/office/drawing/2014/main" val="2229124151"/>
                    </a:ext>
                  </a:extLst>
                </a:gridCol>
              </a:tblGrid>
              <a:tr h="457704">
                <a:tc>
                  <a:txBody>
                    <a:bodyPr/>
                    <a:lstStyle/>
                    <a:p>
                      <a:pPr marL="36830" marR="36830">
                        <a:lnSpc>
                          <a:spcPts val="12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600" b="1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Item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36830" marR="36830">
                        <a:lnSpc>
                          <a:spcPts val="12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600" b="1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Details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924754489"/>
                  </a:ext>
                </a:extLst>
              </a:tr>
              <a:tr h="457704">
                <a:tc>
                  <a:txBody>
                    <a:bodyPr/>
                    <a:lstStyle/>
                    <a:p>
                      <a:pPr marL="45720" marR="45720" hangingPunct="0">
                        <a:lnSpc>
                          <a:spcPts val="1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tabLst>
                          <a:tab pos="2286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</a:pPr>
                      <a:r>
                        <a:rPr lang="en-US" sz="1600" u="sng" kern="9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  <a:hlinkClick r:id="rId2"/>
                        </a:rPr>
                        <a:t>All ModusToolbox Examples</a:t>
                      </a:r>
                      <a:endParaRPr lang="en-US" sz="1600" kern="9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45720" marR="45720" hangingPunct="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tabLst>
                          <a:tab pos="2286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</a:pPr>
                      <a:r>
                        <a:rPr lang="en-US" sz="1600" kern="9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 GitHub landing page with information about the examples and links to various collections.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03230596"/>
                  </a:ext>
                </a:extLst>
              </a:tr>
              <a:tr h="457704">
                <a:tc>
                  <a:txBody>
                    <a:bodyPr/>
                    <a:lstStyle/>
                    <a:p>
                      <a:pPr marL="45720" marR="45720" hangingPunct="0">
                        <a:lnSpc>
                          <a:spcPts val="1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tabLst>
                          <a:tab pos="2286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</a:pPr>
                      <a:r>
                        <a:rPr lang="en-US" sz="1600" u="sng" kern="9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  <a:hlinkClick r:id="rId3"/>
                        </a:rPr>
                        <a:t>Bluetooth SDK Examples</a:t>
                      </a:r>
                      <a:endParaRPr lang="en-US" sz="1600" kern="9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45720" marR="45720" hangingPunct="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tabLst>
                          <a:tab pos="2286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</a:pPr>
                      <a:r>
                        <a:rPr lang="en-US" sz="1600" kern="9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 single repository that contains all the BT SDK examples.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504556709"/>
                  </a:ext>
                </a:extLst>
              </a:tr>
              <a:tr h="457704">
                <a:tc>
                  <a:txBody>
                    <a:bodyPr/>
                    <a:lstStyle/>
                    <a:p>
                      <a:pPr marL="45720" marR="45720" hangingPunct="0">
                        <a:lnSpc>
                          <a:spcPts val="1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tabLst>
                          <a:tab pos="2286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</a:pPr>
                      <a:r>
                        <a:rPr lang="en-US" sz="1600" u="sng" kern="9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  <a:hlinkClick r:id="rId4"/>
                        </a:rPr>
                        <a:t>PSoC 6 MCU Examples</a:t>
                      </a:r>
                      <a:endParaRPr lang="en-US" sz="1600" kern="9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45720" marR="45720" hangingPunct="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tabLst>
                          <a:tab pos="2286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</a:pPr>
                      <a:r>
                        <a:rPr lang="en-US" sz="1600" u="sng" kern="9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This search link displays a list of all MCU related examples. </a:t>
                      </a:r>
                      <a:r>
                        <a:rPr lang="en-US" sz="1600" kern="9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34746160"/>
                  </a:ext>
                </a:extLst>
              </a:tr>
              <a:tr h="457704">
                <a:tc>
                  <a:txBody>
                    <a:bodyPr/>
                    <a:lstStyle/>
                    <a:p>
                      <a:pPr marL="45720" marR="45720" hangingPunct="0">
                        <a:lnSpc>
                          <a:spcPts val="1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tabLst>
                          <a:tab pos="2286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</a:pPr>
                      <a:r>
                        <a:rPr lang="en-US" sz="1600" u="sng" kern="9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  <a:hlinkClick r:id="rId5"/>
                        </a:rPr>
                        <a:t>AWS IoT Greengrass Examples</a:t>
                      </a:r>
                      <a:endParaRPr lang="en-US" sz="1600" kern="9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rowSpan="2">
                  <a:txBody>
                    <a:bodyPr/>
                    <a:lstStyle/>
                    <a:p>
                      <a:pPr marL="45720" marR="45720" hangingPunct="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tabLst>
                          <a:tab pos="2286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</a:pPr>
                      <a:r>
                        <a:rPr lang="en-US" sz="1600" kern="9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These repositories contain all the </a:t>
                      </a:r>
                      <a:r>
                        <a:rPr lang="en-US" sz="1600" kern="9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AwS</a:t>
                      </a:r>
                      <a:r>
                        <a:rPr lang="en-US" sz="1600" kern="9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IoT-related examples in the </a:t>
                      </a:r>
                      <a:r>
                        <a:rPr lang="en-US" sz="1600" kern="9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Mbed</a:t>
                      </a:r>
                      <a:r>
                        <a:rPr lang="en-US" sz="1600" kern="9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OS ecosystem.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429789657"/>
                  </a:ext>
                </a:extLst>
              </a:tr>
              <a:tr h="457704">
                <a:tc>
                  <a:txBody>
                    <a:bodyPr/>
                    <a:lstStyle/>
                    <a:p>
                      <a:pPr marL="45720" marR="45720" hangingPunct="0">
                        <a:lnSpc>
                          <a:spcPts val="1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tabLst>
                          <a:tab pos="2286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</a:pPr>
                      <a:r>
                        <a:rPr lang="en-US" sz="1600" u="sng" kern="9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  <a:hlinkClick r:id="rId6"/>
                        </a:rPr>
                        <a:t>AWS IoT Client Examples</a:t>
                      </a:r>
                      <a:endParaRPr lang="en-US" sz="1600" kern="9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7040761"/>
                  </a:ext>
                </a:extLst>
              </a:tr>
              <a:tr h="457704">
                <a:tc>
                  <a:txBody>
                    <a:bodyPr/>
                    <a:lstStyle/>
                    <a:p>
                      <a:pPr marL="45720" marR="45720" hangingPunct="0">
                        <a:lnSpc>
                          <a:spcPts val="1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tabLst>
                          <a:tab pos="2286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</a:pPr>
                      <a:r>
                        <a:rPr lang="en-US" sz="1600" u="sng" kern="9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  <a:hlinkClick r:id="rId7"/>
                        </a:rPr>
                        <a:t>Mbed</a:t>
                      </a:r>
                      <a:r>
                        <a:rPr lang="en-US" sz="1600" u="sng" kern="9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  <a:hlinkClick r:id="rId7"/>
                        </a:rPr>
                        <a:t> OS Examples</a:t>
                      </a:r>
                      <a:endParaRPr lang="en-US" sz="1600" kern="9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45720" marR="45720" hangingPunct="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tabLst>
                          <a:tab pos="2286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</a:pPr>
                      <a:r>
                        <a:rPr lang="en-US" sz="1600" kern="9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This search link displays a list of all </a:t>
                      </a:r>
                      <a:r>
                        <a:rPr lang="en-US" sz="1600" kern="9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Mbed</a:t>
                      </a:r>
                      <a:r>
                        <a:rPr lang="en-US" sz="1600" kern="9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-OS examples on the Cypress GitHub site. 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8652359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1649816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2639700"/>
            <a:ext cx="12188826" cy="1075679"/>
          </a:xfrm>
        </p:spPr>
        <p:txBody>
          <a:bodyPr/>
          <a:lstStyle/>
          <a:p>
            <a:r>
              <a:rPr lang="en-US" dirty="0"/>
              <a:t>Targeted Ecosystems</a:t>
            </a:r>
          </a:p>
        </p:txBody>
      </p:sp>
    </p:spTree>
    <p:extLst>
      <p:ext uri="{BB962C8B-B14F-4D97-AF65-F5344CB8AC3E}">
        <p14:creationId xmlns:p14="http://schemas.microsoft.com/office/powerpoint/2010/main" val="4096574853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95CAE8E-C4AF-4C97-AA9F-F5727447DBC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25256" y="969963"/>
            <a:ext cx="3985289" cy="5176837"/>
          </a:xfrm>
        </p:spPr>
        <p:txBody>
          <a:bodyPr/>
          <a:lstStyle/>
          <a:p>
            <a:r>
              <a:rPr lang="en-US" dirty="0"/>
              <a:t>All low-level resources</a:t>
            </a:r>
          </a:p>
          <a:p>
            <a:r>
              <a:rPr lang="en-US" dirty="0"/>
              <a:t>Most if not all BSPs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FCD2CD0-552F-43A3-B9F5-8AC0802682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412" y="255719"/>
            <a:ext cx="11430000" cy="514451"/>
          </a:xfrm>
        </p:spPr>
        <p:txBody>
          <a:bodyPr/>
          <a:lstStyle/>
          <a:p>
            <a:r>
              <a:rPr lang="en-US" dirty="0"/>
              <a:t>PSoC 6 MCU and Bluetooth SOC Ecosystem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0DF8E5-A533-4BB1-9FB7-499C090535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682" y="2489657"/>
            <a:ext cx="2409524" cy="36571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CA97A52-483E-48B1-B40A-7C02A6CC76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8878" y="2611139"/>
            <a:ext cx="6683443" cy="354503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0639C10-C9DA-457D-91EC-86B315573B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1258" y="738071"/>
            <a:ext cx="6683443" cy="1921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876027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9B7A559-2E97-4057-9F3B-4A8B13EBDA3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63809" y="770171"/>
            <a:ext cx="11345603" cy="5376630"/>
          </a:xfrm>
        </p:spPr>
        <p:txBody>
          <a:bodyPr/>
          <a:lstStyle/>
          <a:p>
            <a:r>
              <a:rPr lang="en-US" dirty="0"/>
              <a:t>All low-level resources</a:t>
            </a:r>
          </a:p>
          <a:p>
            <a:r>
              <a:rPr lang="en-US" dirty="0"/>
              <a:t>BSPs for </a:t>
            </a:r>
            <a:r>
              <a:rPr lang="en-US" dirty="0" err="1"/>
              <a:t>Mbed</a:t>
            </a:r>
            <a:r>
              <a:rPr lang="en-US" dirty="0"/>
              <a:t> supported boards</a:t>
            </a:r>
          </a:p>
          <a:p>
            <a:r>
              <a:rPr lang="en-US" dirty="0"/>
              <a:t>All PSoC 6 middleware</a:t>
            </a:r>
          </a:p>
          <a:p>
            <a:pPr lvl="1"/>
            <a:r>
              <a:rPr lang="en-US" dirty="0"/>
              <a:t>CapSense, etc.</a:t>
            </a:r>
          </a:p>
          <a:p>
            <a:r>
              <a:rPr lang="en-US" dirty="0"/>
              <a:t>Support for AWS IoT inside </a:t>
            </a:r>
            <a:r>
              <a:rPr lang="en-US" dirty="0" err="1"/>
              <a:t>Mbed</a:t>
            </a:r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979B0B9-F134-4D22-9EC2-ADE5F113F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Mbed</a:t>
            </a:r>
            <a:r>
              <a:rPr lang="en-US" dirty="0"/>
              <a:t> OS Ecosystem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115336-C275-4A26-AEFA-FBBB450793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3657" y="3153828"/>
            <a:ext cx="2380952" cy="360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B2B125A-828A-4121-B7EB-74535AF8D2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2587" y="1494828"/>
            <a:ext cx="6563260" cy="331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884E4A6-F57A-4A65-8E8F-B4159575DC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1823" y="4765428"/>
            <a:ext cx="6526316" cy="569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567546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5D7CA4C-9CF2-4841-B90A-BCE04405211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All low level resources</a:t>
            </a:r>
          </a:p>
          <a:p>
            <a:r>
              <a:rPr lang="en-US" dirty="0"/>
              <a:t>Two BSPs Qualified</a:t>
            </a:r>
          </a:p>
          <a:p>
            <a:pPr lvl="1"/>
            <a:r>
              <a:rPr lang="en-US" dirty="0"/>
              <a:t>CY8CPROTO-062-4343W</a:t>
            </a:r>
          </a:p>
          <a:p>
            <a:pPr lvl="1"/>
            <a:r>
              <a:rPr lang="en-US" dirty="0"/>
              <a:t>CY8CKIT-062-WIFI-BT</a:t>
            </a:r>
          </a:p>
          <a:p>
            <a:r>
              <a:rPr lang="en-US" dirty="0"/>
              <a:t>No PSoC 6 MCU middleware</a:t>
            </a:r>
          </a:p>
          <a:p>
            <a:pPr lvl="1"/>
            <a:r>
              <a:rPr lang="en-US" dirty="0" err="1"/>
              <a:t>E.g.CapSense</a:t>
            </a:r>
            <a:endParaRPr lang="en-US" dirty="0"/>
          </a:p>
          <a:p>
            <a:r>
              <a:rPr lang="en-US" dirty="0"/>
              <a:t>Rich set of middleware</a:t>
            </a:r>
          </a:p>
          <a:p>
            <a:pPr lvl="1"/>
            <a:r>
              <a:rPr lang="en-US" dirty="0"/>
              <a:t>All from 3</a:t>
            </a:r>
            <a:r>
              <a:rPr lang="en-US" baseline="30000" dirty="0"/>
              <a:t>rd</a:t>
            </a:r>
            <a:r>
              <a:rPr lang="en-US" dirty="0"/>
              <a:t> parties, not Cypress</a:t>
            </a:r>
          </a:p>
          <a:p>
            <a:pPr lvl="1"/>
            <a:r>
              <a:rPr lang="en-US" dirty="0">
                <a:hlinkClick r:id="rId2"/>
              </a:rPr>
              <a:t>Amazon FreeRTOS Libraries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F36E976-538A-4FE1-8E6D-48AB461D9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Amazon FreeRTOS Ecosystem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CA27A4F-9D6E-453B-8C23-179E7A2B19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9994" y="2562829"/>
            <a:ext cx="6652837" cy="716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819856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0959EAA-C7B4-4E09-9541-F546BD1DAF6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It is a rich ecosystem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999EB9-FFD2-4FED-9517-433AABD01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Amazon FreeRTOS libraries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8F0E71-2D0C-4AAF-B5B9-98EFF52419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2295" y="130999"/>
            <a:ext cx="5408432" cy="660546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9823EB9-34BA-406C-8263-BA01D90555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1287" y="2147149"/>
            <a:ext cx="2380952" cy="36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063816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FA2F1E6-1562-459A-AFAE-EBB5421B19A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21611" y="1182615"/>
            <a:ext cx="5591262" cy="1406919"/>
          </a:xfrm>
        </p:spPr>
        <p:txBody>
          <a:bodyPr/>
          <a:lstStyle/>
          <a:p>
            <a:pPr lvl="0"/>
            <a:r>
              <a:rPr lang="en-US" dirty="0"/>
              <a:t>It is a collection of tools and libraries</a:t>
            </a:r>
          </a:p>
          <a:p>
            <a:pPr lvl="0"/>
            <a:r>
              <a:rPr lang="en-US" dirty="0"/>
              <a:t>It is compatible across environments (Linux, macOS, Windows)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DAF569A-CBAB-4488-B2F4-952AD6549D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1611" y="536580"/>
            <a:ext cx="11430000" cy="514451"/>
          </a:xfrm>
        </p:spPr>
        <p:txBody>
          <a:bodyPr/>
          <a:lstStyle/>
          <a:p>
            <a:r>
              <a:rPr lang="en-US" dirty="0"/>
              <a:t>What is ModusToolbox Software?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D5A77955-7ECE-4360-8F88-B4E6CE2D5876}"/>
              </a:ext>
            </a:extLst>
          </p:cNvPr>
          <p:cNvSpPr txBox="1">
            <a:spLocks/>
          </p:cNvSpPr>
          <p:nvPr/>
        </p:nvSpPr>
        <p:spPr bwMode="auto">
          <a:xfrm>
            <a:off x="421611" y="3451532"/>
            <a:ext cx="5249175" cy="36819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690" rIns="91440" bIns="45690" numCol="1" anchor="t" anchorCtr="0" compatLnSpc="1">
            <a:prstTxWarp prst="textNoShape">
              <a:avLst/>
            </a:prstTxWarp>
          </a:bodyPr>
          <a:lstStyle>
            <a:lvl1pPr marL="266700" indent="-266700" algn="l" rtl="0" eaLnBrk="0" fontAlgn="base" hangingPunct="0">
              <a:spcBef>
                <a:spcPts val="12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2200" b="0" kern="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87375" indent="-261938" algn="l" rtl="0" eaLnBrk="0" fontAlgn="base" hangingPunct="0">
              <a:spcBef>
                <a:spcPts val="8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MS Reference Sans Serif" pitchFamily="34" charset="0"/>
              <a:buChar char="−"/>
              <a:defRPr sz="1900" kern="800" baseline="0">
                <a:solidFill>
                  <a:schemeClr val="tx1"/>
                </a:solidFill>
                <a:latin typeface="+mn-lt"/>
              </a:defRPr>
            </a:lvl2pPr>
            <a:lvl3pPr marL="817563" indent="-192088" algn="l" rtl="0" eaLnBrk="0" fontAlgn="base" hangingPunct="0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>
                <a:schemeClr val="accent1"/>
              </a:buClr>
              <a:buSzPct val="105000"/>
              <a:buFont typeface="Arial" pitchFamily="34" charset="0"/>
              <a:buChar char="•"/>
              <a:defRPr sz="1800" kern="800" baseline="0">
                <a:solidFill>
                  <a:schemeClr val="tx1"/>
                </a:solidFill>
                <a:latin typeface="+mn-lt"/>
              </a:defRPr>
            </a:lvl3pPr>
            <a:lvl4pPr marL="1141413" indent="-273050" algn="l" rtl="0" eaLnBrk="0" fontAlgn="base" hangingPunct="0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" pitchFamily="2" charset="2"/>
              <a:buChar char="à"/>
              <a:defRPr sz="1700">
                <a:solidFill>
                  <a:schemeClr val="tx1"/>
                </a:solidFill>
                <a:latin typeface="+mn-lt"/>
              </a:defRPr>
            </a:lvl4pPr>
            <a:lvl5pPr marL="1401763" indent="-200025" algn="l" rtl="0" eaLnBrk="0" fontAlgn="base" hangingPunct="0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itchFamily="34" charset="0"/>
              <a:buChar char="−"/>
              <a:defRPr sz="1700">
                <a:solidFill>
                  <a:schemeClr val="tx1"/>
                </a:solidFill>
                <a:latin typeface="+mn-lt"/>
              </a:defRPr>
            </a:lvl5pPr>
            <a:lvl6pPr marL="1370778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bg2"/>
              </a:buClr>
              <a:buSzPct val="100000"/>
              <a:defRPr sz="1600">
                <a:solidFill>
                  <a:schemeClr val="tx2"/>
                </a:solidFill>
                <a:latin typeface="+mn-lt"/>
              </a:defRPr>
            </a:lvl6pPr>
            <a:lvl7pPr marL="1827702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bg2"/>
              </a:buClr>
              <a:buSzPct val="100000"/>
              <a:defRPr sz="1600">
                <a:solidFill>
                  <a:schemeClr val="tx2"/>
                </a:solidFill>
                <a:latin typeface="+mn-lt"/>
              </a:defRPr>
            </a:lvl7pPr>
            <a:lvl8pPr marL="2284627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bg2"/>
              </a:buClr>
              <a:buSzPct val="100000"/>
              <a:defRPr sz="1600">
                <a:solidFill>
                  <a:schemeClr val="tx2"/>
                </a:solidFill>
                <a:latin typeface="+mn-lt"/>
              </a:defRPr>
            </a:lvl8pPr>
            <a:lvl9pPr marL="2741556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bg2"/>
              </a:buClr>
              <a:buSzPct val="100000"/>
              <a:defRPr sz="1600">
                <a:solidFill>
                  <a:schemeClr val="tx2"/>
                </a:solidFill>
                <a:latin typeface="+mn-lt"/>
              </a:defRPr>
            </a:lvl9pPr>
          </a:lstStyle>
          <a:p>
            <a:r>
              <a:rPr lang="en-US" dirty="0"/>
              <a:t>Configuration tools</a:t>
            </a:r>
          </a:p>
          <a:p>
            <a:r>
              <a:rPr lang="en-US" dirty="0"/>
              <a:t>Low-level drivers</a:t>
            </a:r>
          </a:p>
          <a:p>
            <a:r>
              <a:rPr lang="en-US" dirty="0"/>
              <a:t>Middleware libraries</a:t>
            </a:r>
          </a:p>
          <a:p>
            <a:r>
              <a:rPr lang="en-US" dirty="0"/>
              <a:t>Operating system support</a:t>
            </a:r>
          </a:p>
          <a:p>
            <a:r>
              <a:rPr lang="en-US" dirty="0"/>
              <a:t>ModusToolbox IDE</a:t>
            </a: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C7358147-5F2C-4977-B510-E047661D82DE}"/>
              </a:ext>
            </a:extLst>
          </p:cNvPr>
          <p:cNvSpPr txBox="1">
            <a:spLocks/>
          </p:cNvSpPr>
          <p:nvPr/>
        </p:nvSpPr>
        <p:spPr bwMode="black">
          <a:xfrm>
            <a:off x="421611" y="2914549"/>
            <a:ext cx="11430000" cy="51445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91440" tIns="44426" rIns="91440" bIns="44426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ct val="92000"/>
              </a:lnSpc>
              <a:spcBef>
                <a:spcPct val="0"/>
              </a:spcBef>
              <a:spcAft>
                <a:spcPct val="0"/>
              </a:spcAft>
              <a:defRPr sz="3000" b="1" kern="8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79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025BBC"/>
                </a:solidFill>
                <a:latin typeface="Arial" charset="0"/>
              </a:defRPr>
            </a:lvl2pPr>
            <a:lvl3pPr algn="l" rtl="0" eaLnBrk="0" fontAlgn="base" hangingPunct="0">
              <a:lnSpc>
                <a:spcPct val="79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025BBC"/>
                </a:solidFill>
                <a:latin typeface="Arial" charset="0"/>
              </a:defRPr>
            </a:lvl3pPr>
            <a:lvl4pPr algn="l" rtl="0" eaLnBrk="0" fontAlgn="base" hangingPunct="0">
              <a:lnSpc>
                <a:spcPct val="79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025BBC"/>
                </a:solidFill>
                <a:latin typeface="Arial" charset="0"/>
              </a:defRPr>
            </a:lvl4pPr>
            <a:lvl5pPr algn="l" rtl="0" eaLnBrk="0" fontAlgn="base" hangingPunct="0">
              <a:lnSpc>
                <a:spcPct val="79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025BBC"/>
                </a:solidFill>
                <a:latin typeface="Arial" charset="0"/>
              </a:defRPr>
            </a:lvl5pPr>
            <a:lvl6pPr marL="456924" algn="l" rtl="0" eaLnBrk="1" fontAlgn="base" hangingPunct="1">
              <a:lnSpc>
                <a:spcPct val="79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025BBC"/>
                </a:solidFill>
                <a:latin typeface="Arial" charset="0"/>
              </a:defRPr>
            </a:lvl6pPr>
            <a:lvl7pPr marL="913854" algn="l" rtl="0" eaLnBrk="1" fontAlgn="base" hangingPunct="1">
              <a:lnSpc>
                <a:spcPct val="79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025BBC"/>
                </a:solidFill>
                <a:latin typeface="Arial" charset="0"/>
              </a:defRPr>
            </a:lvl7pPr>
            <a:lvl8pPr marL="1370778" algn="l" rtl="0" eaLnBrk="1" fontAlgn="base" hangingPunct="1">
              <a:lnSpc>
                <a:spcPct val="79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025BBC"/>
                </a:solidFill>
                <a:latin typeface="Arial" charset="0"/>
              </a:defRPr>
            </a:lvl8pPr>
            <a:lvl9pPr marL="1827702" algn="l" rtl="0" eaLnBrk="1" fontAlgn="base" hangingPunct="1">
              <a:lnSpc>
                <a:spcPct val="79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025BBC"/>
                </a:solidFill>
                <a:latin typeface="Arial" charset="0"/>
              </a:defRPr>
            </a:lvl9pPr>
          </a:lstStyle>
          <a:p>
            <a:r>
              <a:rPr lang="en-US" dirty="0"/>
              <a:t>What does it include?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7E496ED-7460-472A-8AC8-9ED73624A9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5639" y="1853332"/>
            <a:ext cx="5205194" cy="3452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191977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0959EAA-C7B4-4E09-9541-F546BD1DAF6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ModusToolbox User Guide</a:t>
            </a:r>
            <a:endParaRPr lang="en-US" dirty="0">
              <a:hlinkClick r:id="rId3"/>
            </a:endParaRPr>
          </a:p>
          <a:p>
            <a:r>
              <a:rPr lang="en-US" dirty="0">
                <a:hlinkClick r:id="rId3"/>
              </a:rPr>
              <a:t>ModusToolbox Software Overview</a:t>
            </a:r>
            <a:endParaRPr lang="en-US" dirty="0"/>
          </a:p>
          <a:p>
            <a:r>
              <a:rPr lang="en-US" dirty="0">
                <a:hlinkClick r:id="rId4"/>
              </a:rPr>
              <a:t>Running ModusToolbox from the Command Line</a:t>
            </a:r>
            <a:endParaRPr lang="en-US" dirty="0"/>
          </a:p>
          <a:p>
            <a:r>
              <a:rPr lang="en-US" dirty="0">
                <a:hlinkClick r:id="rId5"/>
              </a:rPr>
              <a:t>Cypress Github Landing Page</a:t>
            </a:r>
            <a:endParaRPr lang="en-US" dirty="0"/>
          </a:p>
          <a:p>
            <a:r>
              <a:rPr lang="en-US" dirty="0">
                <a:hlinkClick r:id="rId6"/>
              </a:rPr>
              <a:t>Mbed OS Cypress Page</a:t>
            </a:r>
            <a:endParaRPr lang="en-US" dirty="0"/>
          </a:p>
          <a:p>
            <a:r>
              <a:rPr lang="en-US" dirty="0">
                <a:hlinkClick r:id="rId5"/>
              </a:rPr>
              <a:t>Amazon </a:t>
            </a:r>
            <a:r>
              <a:rPr lang="en-US" dirty="0" err="1">
                <a:hlinkClick r:id="rId5"/>
              </a:rPr>
              <a:t>FreeRTOS</a:t>
            </a:r>
            <a:r>
              <a:rPr lang="en-US" dirty="0">
                <a:hlinkClick r:id="rId5"/>
              </a:rPr>
              <a:t> Cypress Repo</a:t>
            </a:r>
            <a:endParaRPr lang="en-US" dirty="0"/>
          </a:p>
          <a:p>
            <a:r>
              <a:rPr lang="en-US" dirty="0">
                <a:hlinkClick r:id="rId7"/>
              </a:rPr>
              <a:t>Managing the </a:t>
            </a:r>
            <a:r>
              <a:rPr lang="en-US" dirty="0" err="1">
                <a:hlinkClick r:id="rId7"/>
              </a:rPr>
              <a:t>Makefile</a:t>
            </a:r>
            <a:r>
              <a:rPr lang="en-US" dirty="0">
                <a:hlinkClick r:id="rId7"/>
              </a:rPr>
              <a:t> in ModusToolbox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999EB9-FFD2-4FED-9517-433AABD01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</p:spTree>
    <p:extLst>
      <p:ext uri="{BB962C8B-B14F-4D97-AF65-F5344CB8AC3E}">
        <p14:creationId xmlns:p14="http://schemas.microsoft.com/office/powerpoint/2010/main" val="597767077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78595584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ED24D38-5049-4AA7-A33E-91BE9796B0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9422" y="400715"/>
            <a:ext cx="7224673" cy="5686396"/>
          </a:xfrm>
          <a:prstGeom prst="rect">
            <a:avLst/>
          </a:prstGeom>
        </p:spPr>
      </p:pic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A699E7F0-D04E-467F-8187-203F4E9CF540}"/>
              </a:ext>
            </a:extLst>
          </p:cNvPr>
          <p:cNvSpPr txBox="1">
            <a:spLocks/>
          </p:cNvSpPr>
          <p:nvPr/>
        </p:nvSpPr>
        <p:spPr bwMode="auto">
          <a:xfrm>
            <a:off x="379412" y="1083349"/>
            <a:ext cx="3934693" cy="36819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690" rIns="91440" bIns="45690" numCol="1" anchor="t" anchorCtr="0" compatLnSpc="1">
            <a:prstTxWarp prst="textNoShape">
              <a:avLst/>
            </a:prstTxWarp>
          </a:bodyPr>
          <a:lstStyle>
            <a:lvl1pPr marL="266700" indent="-266700" algn="l" rtl="0" eaLnBrk="0" fontAlgn="base" hangingPunct="0">
              <a:spcBef>
                <a:spcPts val="12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2200" b="0" kern="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87375" indent="-261938" algn="l" rtl="0" eaLnBrk="0" fontAlgn="base" hangingPunct="0">
              <a:spcBef>
                <a:spcPts val="8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MS Reference Sans Serif" pitchFamily="34" charset="0"/>
              <a:buChar char="−"/>
              <a:defRPr sz="1900" kern="800" baseline="0">
                <a:solidFill>
                  <a:schemeClr val="tx1"/>
                </a:solidFill>
                <a:latin typeface="+mn-lt"/>
              </a:defRPr>
            </a:lvl2pPr>
            <a:lvl3pPr marL="817563" indent="-192088" algn="l" rtl="0" eaLnBrk="0" fontAlgn="base" hangingPunct="0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>
                <a:schemeClr val="accent1"/>
              </a:buClr>
              <a:buSzPct val="105000"/>
              <a:buFont typeface="Arial" pitchFamily="34" charset="0"/>
              <a:buChar char="•"/>
              <a:defRPr sz="1800" kern="800" baseline="0">
                <a:solidFill>
                  <a:schemeClr val="tx1"/>
                </a:solidFill>
                <a:latin typeface="+mn-lt"/>
              </a:defRPr>
            </a:lvl3pPr>
            <a:lvl4pPr marL="1141413" indent="-273050" algn="l" rtl="0" eaLnBrk="0" fontAlgn="base" hangingPunct="0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" pitchFamily="2" charset="2"/>
              <a:buChar char="à"/>
              <a:defRPr sz="1700">
                <a:solidFill>
                  <a:schemeClr val="tx1"/>
                </a:solidFill>
                <a:latin typeface="+mn-lt"/>
              </a:defRPr>
            </a:lvl4pPr>
            <a:lvl5pPr marL="1401763" indent="-200025" algn="l" rtl="0" eaLnBrk="0" fontAlgn="base" hangingPunct="0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itchFamily="34" charset="0"/>
              <a:buChar char="−"/>
              <a:defRPr sz="1700">
                <a:solidFill>
                  <a:schemeClr val="tx1"/>
                </a:solidFill>
                <a:latin typeface="+mn-lt"/>
              </a:defRPr>
            </a:lvl5pPr>
            <a:lvl6pPr marL="1370778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bg2"/>
              </a:buClr>
              <a:buSzPct val="100000"/>
              <a:defRPr sz="1600">
                <a:solidFill>
                  <a:schemeClr val="tx2"/>
                </a:solidFill>
                <a:latin typeface="+mn-lt"/>
              </a:defRPr>
            </a:lvl6pPr>
            <a:lvl7pPr marL="1827702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bg2"/>
              </a:buClr>
              <a:buSzPct val="100000"/>
              <a:defRPr sz="1600">
                <a:solidFill>
                  <a:schemeClr val="tx2"/>
                </a:solidFill>
                <a:latin typeface="+mn-lt"/>
              </a:defRPr>
            </a:lvl7pPr>
            <a:lvl8pPr marL="2284627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bg2"/>
              </a:buClr>
              <a:buSzPct val="100000"/>
              <a:defRPr sz="1600">
                <a:solidFill>
                  <a:schemeClr val="tx2"/>
                </a:solidFill>
                <a:latin typeface="+mn-lt"/>
              </a:defRPr>
            </a:lvl8pPr>
            <a:lvl9pPr marL="2741556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bg2"/>
              </a:buClr>
              <a:buSzPct val="100000"/>
              <a:defRPr sz="1600">
                <a:solidFill>
                  <a:schemeClr val="tx2"/>
                </a:solidFill>
                <a:latin typeface="+mn-lt"/>
              </a:defRPr>
            </a:lvl9pPr>
          </a:lstStyle>
          <a:p>
            <a:r>
              <a:rPr lang="en-US" dirty="0"/>
              <a:t>Comprehensive</a:t>
            </a:r>
          </a:p>
          <a:p>
            <a:pPr lvl="1"/>
            <a:r>
              <a:rPr lang="en-US" dirty="0"/>
              <a:t>it has the resources you need</a:t>
            </a:r>
          </a:p>
          <a:p>
            <a:r>
              <a:rPr lang="en-US" dirty="0"/>
              <a:t>Flexible</a:t>
            </a:r>
          </a:p>
          <a:p>
            <a:pPr lvl="1"/>
            <a:r>
              <a:rPr lang="en-US" dirty="0"/>
              <a:t>you can use the resource in your own workflow</a:t>
            </a:r>
          </a:p>
          <a:p>
            <a:r>
              <a:rPr lang="en-US" dirty="0"/>
              <a:t>Atomic</a:t>
            </a:r>
          </a:p>
          <a:p>
            <a:pPr lvl="1"/>
            <a:r>
              <a:rPr lang="en-US" dirty="0"/>
              <a:t>you can get just the resources you want</a:t>
            </a:r>
          </a:p>
          <a:p>
            <a:endParaRPr lang="en-US" dirty="0"/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E56D47F2-A7CB-4F4D-958D-F5824DDCC9C4}"/>
              </a:ext>
            </a:extLst>
          </p:cNvPr>
          <p:cNvSpPr txBox="1">
            <a:spLocks/>
          </p:cNvSpPr>
          <p:nvPr/>
        </p:nvSpPr>
        <p:spPr bwMode="black">
          <a:xfrm>
            <a:off x="379412" y="390610"/>
            <a:ext cx="11430000" cy="51445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91440" tIns="44426" rIns="91440" bIns="44426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ct val="92000"/>
              </a:lnSpc>
              <a:spcBef>
                <a:spcPct val="0"/>
              </a:spcBef>
              <a:spcAft>
                <a:spcPct val="0"/>
              </a:spcAft>
              <a:defRPr sz="3000" b="1" kern="8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79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025BBC"/>
                </a:solidFill>
                <a:latin typeface="Arial" charset="0"/>
              </a:defRPr>
            </a:lvl2pPr>
            <a:lvl3pPr algn="l" rtl="0" eaLnBrk="0" fontAlgn="base" hangingPunct="0">
              <a:lnSpc>
                <a:spcPct val="79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025BBC"/>
                </a:solidFill>
                <a:latin typeface="Arial" charset="0"/>
              </a:defRPr>
            </a:lvl3pPr>
            <a:lvl4pPr algn="l" rtl="0" eaLnBrk="0" fontAlgn="base" hangingPunct="0">
              <a:lnSpc>
                <a:spcPct val="79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025BBC"/>
                </a:solidFill>
                <a:latin typeface="Arial" charset="0"/>
              </a:defRPr>
            </a:lvl4pPr>
            <a:lvl5pPr algn="l" rtl="0" eaLnBrk="0" fontAlgn="base" hangingPunct="0">
              <a:lnSpc>
                <a:spcPct val="79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025BBC"/>
                </a:solidFill>
                <a:latin typeface="Arial" charset="0"/>
              </a:defRPr>
            </a:lvl5pPr>
            <a:lvl6pPr marL="456924" algn="l" rtl="0" eaLnBrk="1" fontAlgn="base" hangingPunct="1">
              <a:lnSpc>
                <a:spcPct val="79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025BBC"/>
                </a:solidFill>
                <a:latin typeface="Arial" charset="0"/>
              </a:defRPr>
            </a:lvl6pPr>
            <a:lvl7pPr marL="913854" algn="l" rtl="0" eaLnBrk="1" fontAlgn="base" hangingPunct="1">
              <a:lnSpc>
                <a:spcPct val="79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025BBC"/>
                </a:solidFill>
                <a:latin typeface="Arial" charset="0"/>
              </a:defRPr>
            </a:lvl7pPr>
            <a:lvl8pPr marL="1370778" algn="l" rtl="0" eaLnBrk="1" fontAlgn="base" hangingPunct="1">
              <a:lnSpc>
                <a:spcPct val="79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025BBC"/>
                </a:solidFill>
                <a:latin typeface="Arial" charset="0"/>
              </a:defRPr>
            </a:lvl8pPr>
            <a:lvl9pPr marL="1827702" algn="l" rtl="0" eaLnBrk="1" fontAlgn="base" hangingPunct="1">
              <a:lnSpc>
                <a:spcPct val="79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025BBC"/>
                </a:solidFill>
                <a:latin typeface="Arial" charset="0"/>
              </a:defRPr>
            </a:lvl9pPr>
          </a:lstStyle>
          <a:p>
            <a:r>
              <a:rPr lang="en-US" dirty="0"/>
              <a:t>Design Goals</a:t>
            </a:r>
          </a:p>
        </p:txBody>
      </p:sp>
    </p:spTree>
    <p:extLst>
      <p:ext uri="{BB962C8B-B14F-4D97-AF65-F5344CB8AC3E}">
        <p14:creationId xmlns:p14="http://schemas.microsoft.com/office/powerpoint/2010/main" val="1422928526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4527A5E-16D4-454B-A6D4-3A9875B11B8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0"/>
            <a:r>
              <a:rPr lang="en-US" dirty="0"/>
              <a:t>Build system infrastructure</a:t>
            </a:r>
          </a:p>
          <a:p>
            <a:pPr lvl="0"/>
            <a:r>
              <a:rPr lang="en-US" dirty="0"/>
              <a:t>Configurators and tools</a:t>
            </a:r>
          </a:p>
          <a:p>
            <a:pPr lvl="0"/>
            <a:r>
              <a:rPr lang="en-US" dirty="0"/>
              <a:t>ModusToolbox IDE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C1F01D7-C9BF-46E5-A90F-341FFDB82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in the MTB Installer?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4AC47B-BB7C-4B75-8955-81924E6E38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9240" y="829705"/>
            <a:ext cx="6604905" cy="519858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4B6ABCF-5068-47F4-81F4-05B014EDEA42}"/>
              </a:ext>
            </a:extLst>
          </p:cNvPr>
          <p:cNvSpPr/>
          <p:nvPr/>
        </p:nvSpPr>
        <p:spPr bwMode="auto">
          <a:xfrm>
            <a:off x="5116009" y="1597306"/>
            <a:ext cx="1226918" cy="3842795"/>
          </a:xfrm>
          <a:prstGeom prst="rect">
            <a:avLst/>
          </a:prstGeom>
          <a:noFill/>
          <a:ln w="44450" cap="flat" cmpd="sng" algn="ctr">
            <a:solidFill>
              <a:srgbClr val="FF0000">
                <a:alpha val="91000"/>
              </a:srgb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73152" rIns="91440" bIns="109728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95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SzTx/>
              <a:buFontTx/>
              <a:buNone/>
              <a:tabLst/>
            </a:pPr>
            <a:endParaRPr kumimoji="0" 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8FE634-4036-459E-B149-0A30F35F58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428" y="2699599"/>
            <a:ext cx="3088664" cy="202912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79ABF20-9352-4306-AEF3-D73CAB43DF5B}"/>
              </a:ext>
            </a:extLst>
          </p:cNvPr>
          <p:cNvSpPr/>
          <p:nvPr/>
        </p:nvSpPr>
        <p:spPr bwMode="auto">
          <a:xfrm>
            <a:off x="744428" y="2699599"/>
            <a:ext cx="3088664" cy="1939088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73152" rIns="91440" bIns="109728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95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SzTx/>
              <a:buFontTx/>
              <a:buNone/>
              <a:tabLst/>
            </a:pPr>
            <a:endParaRPr kumimoji="0" 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D64F5E0-F755-4CE3-901F-993DD0D2935C}"/>
              </a:ext>
            </a:extLst>
          </p:cNvPr>
          <p:cNvSpPr txBox="1"/>
          <p:nvPr/>
        </p:nvSpPr>
        <p:spPr bwMode="auto">
          <a:xfrm>
            <a:off x="589072" y="4975918"/>
            <a:ext cx="4556246" cy="11951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73152" rIns="91440" bIns="9144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algn="l" defTabSz="914400" rtl="0" eaLnBrk="0" fontAlgn="base" latinLnBrk="0" hangingPunct="0">
              <a:lnSpc>
                <a:spcPct val="95000"/>
              </a:lnSpc>
              <a:spcBef>
                <a:spcPts val="500"/>
              </a:spcBef>
              <a:spcAft>
                <a:spcPct val="0"/>
              </a:spcAft>
              <a:buClr>
                <a:schemeClr val="bg2"/>
              </a:buClr>
              <a:buSzPct val="105000"/>
            </a:pPr>
            <a:r>
              <a:rPr kumimoji="0" lang="en-US" sz="2200" b="0" i="0" u="sng" strike="noStrike" kern="9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rPr>
              <a:t>Note</a:t>
            </a:r>
            <a:r>
              <a:rPr kumimoji="0" lang="en-US" sz="2200" b="0" i="0" strike="noStrike" kern="9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rPr>
              <a:t>: </a:t>
            </a:r>
            <a:r>
              <a:rPr kumimoji="0" lang="en-US" sz="2200" b="0" i="0" u="none" strike="noStrike" kern="9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rPr>
              <a:t>Installer does not include enablement software such as</a:t>
            </a:r>
          </a:p>
          <a:p>
            <a:pPr marL="0" marR="0" algn="l" defTabSz="914400" rtl="0" eaLnBrk="0" fontAlgn="base" latinLnBrk="0" hangingPunct="0">
              <a:lnSpc>
                <a:spcPct val="95000"/>
              </a:lnSpc>
              <a:spcBef>
                <a:spcPts val="500"/>
              </a:spcBef>
              <a:spcAft>
                <a:spcPct val="0"/>
              </a:spcAft>
              <a:buClr>
                <a:schemeClr val="bg2"/>
              </a:buClr>
              <a:buSzPct val="105000"/>
            </a:pPr>
            <a:r>
              <a:rPr lang="en-US" sz="2200" kern="900" dirty="0">
                <a:solidFill>
                  <a:srgbClr val="000000"/>
                </a:solidFill>
              </a:rPr>
              <a:t>driver libraries or middleware</a:t>
            </a:r>
            <a:endParaRPr kumimoji="0" lang="en-US" sz="2200" b="0" i="0" u="none" strike="noStrike" kern="9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10075098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4527A5E-16D4-454B-A6D4-3A9875B11B8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21611" y="969963"/>
            <a:ext cx="11345603" cy="5176837"/>
          </a:xfrm>
        </p:spPr>
        <p:txBody>
          <a:bodyPr/>
          <a:lstStyle/>
          <a:p>
            <a:pPr lvl="0"/>
            <a:r>
              <a:rPr lang="en-US" dirty="0"/>
              <a:t>It is on GitHub as a collection of independent repositories</a:t>
            </a:r>
          </a:p>
          <a:p>
            <a:pPr marL="0" lvl="0" indent="0">
              <a:buNone/>
            </a:pPr>
            <a:r>
              <a:rPr lang="en-US" dirty="0"/>
              <a:t>	</a:t>
            </a:r>
            <a:r>
              <a:rPr lang="en-US" dirty="0">
                <a:hlinkClick r:id="rId2"/>
              </a:rPr>
              <a:t>https://github.com/cypresssemiconductorco/</a:t>
            </a:r>
            <a:endParaRPr lang="en-US" dirty="0"/>
          </a:p>
          <a:p>
            <a:r>
              <a:rPr lang="en-US" dirty="0"/>
              <a:t>It also provides libraries to be used in particular ecosystems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MCU and Bluetooth SOC ecosystem – </a:t>
            </a:r>
            <a:r>
              <a:rPr lang="en-US" sz="2000" dirty="0">
                <a:solidFill>
                  <a:srgbClr val="00B050"/>
                </a:solidFill>
              </a:rPr>
              <a:t>PSoC6, Wi-Fi, Bluetooth and BLE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Mbed OS ecosystem – </a:t>
            </a:r>
            <a:r>
              <a:rPr lang="en-US" sz="2000" dirty="0">
                <a:solidFill>
                  <a:srgbClr val="00B050"/>
                </a:solidFill>
              </a:rPr>
              <a:t>Mbed OS, TLS, Cloud Services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Amazon </a:t>
            </a:r>
            <a:r>
              <a:rPr lang="en-US" sz="2000" dirty="0" err="1"/>
              <a:t>FreeRTOS</a:t>
            </a:r>
            <a:r>
              <a:rPr lang="en-US" sz="2000" dirty="0"/>
              <a:t> ecosystem – </a:t>
            </a:r>
            <a:r>
              <a:rPr lang="en-US" sz="2000" dirty="0" err="1">
                <a:solidFill>
                  <a:srgbClr val="00B050"/>
                </a:solidFill>
              </a:rPr>
              <a:t>FreeRTOS</a:t>
            </a:r>
            <a:r>
              <a:rPr lang="en-US" sz="2000" dirty="0">
                <a:solidFill>
                  <a:srgbClr val="00B050"/>
                </a:solidFill>
              </a:rPr>
              <a:t> kernel, AWS libraries, AWS Cloud Services</a:t>
            </a:r>
          </a:p>
          <a:p>
            <a:pPr marL="0" lvl="0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C1F01D7-C9BF-46E5-A90F-341FFDB82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is the SDK?</a:t>
            </a:r>
          </a:p>
        </p:txBody>
      </p:sp>
      <p:pic>
        <p:nvPicPr>
          <p:cNvPr id="1026" name="Picture 2" descr="PSoC 6 Chip Image">
            <a:extLst>
              <a:ext uri="{FF2B5EF4-FFF2-40B4-BE49-F238E27FC236}">
                <a16:creationId xmlns:a16="http://schemas.microsoft.com/office/drawing/2014/main" id="{C3096726-65BF-4BA9-A28D-E22E2B9BAF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2806" y="4191000"/>
            <a:ext cx="2121296" cy="1697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mbed os">
            <a:extLst>
              <a:ext uri="{FF2B5EF4-FFF2-40B4-BE49-F238E27FC236}">
                <a16:creationId xmlns:a16="http://schemas.microsoft.com/office/drawing/2014/main" id="{7F7D3F54-528F-4230-A93E-627160037C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9902" y="4316819"/>
            <a:ext cx="1653362" cy="1653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aws">
            <a:extLst>
              <a:ext uri="{FF2B5EF4-FFF2-40B4-BE49-F238E27FC236}">
                <a16:creationId xmlns:a16="http://schemas.microsoft.com/office/drawing/2014/main" id="{277337DA-080A-4BD4-AB68-E7EDF0DE6D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9064" y="4455402"/>
            <a:ext cx="1952476" cy="1168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0564878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2639700"/>
            <a:ext cx="12188826" cy="1075679"/>
          </a:xfrm>
        </p:spPr>
        <p:txBody>
          <a:bodyPr/>
          <a:lstStyle/>
          <a:p>
            <a:r>
              <a:rPr lang="en-US" dirty="0"/>
              <a:t>Core Tools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504975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D099060-28DF-4478-9ADE-7FA05C2D980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Build Infrastructure</a:t>
            </a:r>
          </a:p>
          <a:p>
            <a:r>
              <a:rPr lang="en-US" dirty="0"/>
              <a:t>Configurators and tools</a:t>
            </a:r>
          </a:p>
          <a:p>
            <a:r>
              <a:rPr lang="en-US" dirty="0"/>
              <a:t>Utilities</a:t>
            </a:r>
          </a:p>
          <a:p>
            <a:r>
              <a:rPr lang="en-US" dirty="0"/>
              <a:t>ModusToolbox IDE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D0B0E5D-85AF-4F72-90A6-5C6C33422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Core Tools</a:t>
            </a:r>
          </a:p>
        </p:txBody>
      </p:sp>
    </p:spTree>
    <p:extLst>
      <p:ext uri="{BB962C8B-B14F-4D97-AF65-F5344CB8AC3E}">
        <p14:creationId xmlns:p14="http://schemas.microsoft.com/office/powerpoint/2010/main" val="2610247882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CYPRESS Q316">
  <a:themeElements>
    <a:clrScheme name="Custom 75">
      <a:dk1>
        <a:srgbClr val="000000"/>
      </a:dk1>
      <a:lt1>
        <a:srgbClr val="FFFFFF"/>
      </a:lt1>
      <a:dk2>
        <a:srgbClr val="00A8E1"/>
      </a:dk2>
      <a:lt2>
        <a:srgbClr val="005596"/>
      </a:lt2>
      <a:accent1>
        <a:srgbClr val="4675BA"/>
      </a:accent1>
      <a:accent2>
        <a:srgbClr val="6A8735"/>
      </a:accent2>
      <a:accent3>
        <a:srgbClr val="A4B93D"/>
      </a:accent3>
      <a:accent4>
        <a:srgbClr val="818F9F"/>
      </a:accent4>
      <a:accent5>
        <a:srgbClr val="7B5EA2"/>
      </a:accent5>
      <a:accent6>
        <a:srgbClr val="C74141"/>
      </a:accent6>
      <a:hlink>
        <a:srgbClr val="0000FF"/>
      </a:hlink>
      <a:folHlink>
        <a:srgbClr val="ADADAD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73152" rIns="91440" bIns="109728" numCol="1" rtlCol="0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95000"/>
          </a:lnSpc>
          <a:spcBef>
            <a:spcPts val="500"/>
          </a:spcBef>
          <a:spcAft>
            <a:spcPct val="0"/>
          </a:spcAft>
          <a:buClr>
            <a:schemeClr val="tx1"/>
          </a:buClr>
          <a:buSzTx/>
          <a:buFontTx/>
          <a:buNone/>
          <a:tabLst/>
          <a:defRPr kumimoji="0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chemeClr val="tx1"/>
          </a:buClr>
          <a:buSzTx/>
          <a:buFontTx/>
          <a:buNone/>
          <a:tabLst/>
          <a:defRPr kumimoji="0" lang="en-US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  <a:txDef>
      <a:spPr bwMode="auto">
        <a:noFill/>
        <a:ln w="9525">
          <a:noFill/>
          <a:miter lim="800000"/>
          <a:headEnd/>
          <a:tailEnd/>
        </a:ln>
      </a:spPr>
      <a:bodyPr vert="horz" wrap="square" lIns="91440" tIns="73152" rIns="91440" bIns="91440" numCol="1" rtlCol="0" anchor="t" anchorCtr="0" compatLnSpc="1">
        <a:prstTxWarp prst="textNoShape">
          <a:avLst/>
        </a:prstTxWarp>
        <a:spAutoFit/>
      </a:bodyPr>
      <a:lstStyle>
        <a:defPPr marL="0" marR="0" algn="l" defTabSz="914400" rtl="0" eaLnBrk="0" fontAlgn="base" latinLnBrk="0" hangingPunct="0">
          <a:lnSpc>
            <a:spcPct val="95000"/>
          </a:lnSpc>
          <a:spcBef>
            <a:spcPts val="500"/>
          </a:spcBef>
          <a:spcAft>
            <a:spcPct val="0"/>
          </a:spcAft>
          <a:buClr>
            <a:schemeClr val="bg2"/>
          </a:buClr>
          <a:buSzPct val="105000"/>
          <a:defRPr kumimoji="0" sz="1200" b="0" i="0" u="none" strike="noStrike" kern="900" cap="none" spc="0" normalizeH="0" baseline="0" noProof="0" smtClean="0">
            <a:ln>
              <a:noFill/>
            </a:ln>
            <a:solidFill>
              <a:srgbClr val="000000"/>
            </a:solidFill>
            <a:effectLst/>
            <a:uLnTx/>
            <a:uFillTx/>
            <a:latin typeface="+mn-lt"/>
          </a:defRPr>
        </a:defPPr>
      </a:lstStyle>
    </a:txDef>
  </a:objectDefaults>
  <a:extraClrSchemeLst>
    <a:extraClrScheme>
      <a:clrScheme name="Cypress Light Template-070609C 1">
        <a:dk1>
          <a:srgbClr val="4D4D4D"/>
        </a:dk1>
        <a:lt1>
          <a:srgbClr val="FFFFFF"/>
        </a:lt1>
        <a:dk2>
          <a:srgbClr val="025BBC"/>
        </a:dk2>
        <a:lt2>
          <a:srgbClr val="025BBC"/>
        </a:lt2>
        <a:accent1>
          <a:srgbClr val="2781E5"/>
        </a:accent1>
        <a:accent2>
          <a:srgbClr val="E97501"/>
        </a:accent2>
        <a:accent3>
          <a:srgbClr val="FFFFFF"/>
        </a:accent3>
        <a:accent4>
          <a:srgbClr val="404040"/>
        </a:accent4>
        <a:accent5>
          <a:srgbClr val="ACC1F0"/>
        </a:accent5>
        <a:accent6>
          <a:srgbClr val="D36901"/>
        </a:accent6>
        <a:hlink>
          <a:srgbClr val="8557D7"/>
        </a:hlink>
        <a:folHlink>
          <a:srgbClr val="ADADA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13228</TotalTime>
  <Words>1575</Words>
  <Application>Microsoft Office PowerPoint</Application>
  <PresentationFormat>Custom</PresentationFormat>
  <Paragraphs>258</Paragraphs>
  <Slides>41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50" baseType="lpstr">
      <vt:lpstr>MS PGothic</vt:lpstr>
      <vt:lpstr>Arial</vt:lpstr>
      <vt:lpstr>Calibri</vt:lpstr>
      <vt:lpstr>Consolas</vt:lpstr>
      <vt:lpstr>Courier New</vt:lpstr>
      <vt:lpstr>MS Reference Sans Serif</vt:lpstr>
      <vt:lpstr>Times New Roman</vt:lpstr>
      <vt:lpstr>Wingdings</vt:lpstr>
      <vt:lpstr>CYPRESS Q316</vt:lpstr>
      <vt:lpstr>PowerPoint Presentation</vt:lpstr>
      <vt:lpstr>PowerPoint Presentation</vt:lpstr>
      <vt:lpstr>Introduction</vt:lpstr>
      <vt:lpstr>What is ModusToolbox Software?</vt:lpstr>
      <vt:lpstr>PowerPoint Presentation</vt:lpstr>
      <vt:lpstr>What is in the MTB Installer?</vt:lpstr>
      <vt:lpstr>Where is the SDK?</vt:lpstr>
      <vt:lpstr>Core Tools</vt:lpstr>
      <vt:lpstr>Core Tools</vt:lpstr>
      <vt:lpstr>Build Infrastructure</vt:lpstr>
      <vt:lpstr>Build Infrastructure</vt:lpstr>
      <vt:lpstr>Create a Project</vt:lpstr>
      <vt:lpstr>Create a Project (using ModusToolbox IDE)</vt:lpstr>
      <vt:lpstr>Create a Project (using Project Creator)</vt:lpstr>
      <vt:lpstr>Autodiscover and Project Creation</vt:lpstr>
      <vt:lpstr>Autodiscover and Project Creation</vt:lpstr>
      <vt:lpstr>Autodiscover and Project Creation</vt:lpstr>
      <vt:lpstr>Libraries, .lib Files, and make getlibs</vt:lpstr>
      <vt:lpstr>Library Manager</vt:lpstr>
      <vt:lpstr>Create an Executable</vt:lpstr>
      <vt:lpstr>Building Code from Within the IDE</vt:lpstr>
      <vt:lpstr>Program and Debug</vt:lpstr>
      <vt:lpstr>Configurators and Tools</vt:lpstr>
      <vt:lpstr>New Configurators and Tools</vt:lpstr>
      <vt:lpstr>Utilities</vt:lpstr>
      <vt:lpstr>ModusToolbox IDE</vt:lpstr>
      <vt:lpstr>Software Enablement</vt:lpstr>
      <vt:lpstr>What Have We Got?</vt:lpstr>
      <vt:lpstr>Low-level Resources</vt:lpstr>
      <vt:lpstr>Peripheral Driver Library (PDL)</vt:lpstr>
      <vt:lpstr>Board Support Package (BSP)</vt:lpstr>
      <vt:lpstr>HAL, BSP and PDL, what do you use?</vt:lpstr>
      <vt:lpstr>Middleware</vt:lpstr>
      <vt:lpstr>Code Examples</vt:lpstr>
      <vt:lpstr>Targeted Ecosystems</vt:lpstr>
      <vt:lpstr>PSoC 6 MCU and Bluetooth SOC Ecosystem</vt:lpstr>
      <vt:lpstr>Mbed OS Ecosystem</vt:lpstr>
      <vt:lpstr>Amazon FreeRTOS Ecosystem</vt:lpstr>
      <vt:lpstr>Amazon FreeRTOS libraries</vt:lpstr>
      <vt:lpstr>Resources</vt:lpstr>
      <vt:lpstr>PowerPoint Presentation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Cypress Corporate Presentation Template</dc:title>
  <dc:creator>Cypress</dc:creator>
  <cp:keywords>Cypress PowerPoint Template</cp:keywords>
  <cp:lastModifiedBy>Dheeraj Kamath</cp:lastModifiedBy>
  <cp:revision>1039</cp:revision>
  <cp:lastPrinted>2016-10-21T22:50:32Z</cp:lastPrinted>
  <dcterms:created xsi:type="dcterms:W3CDTF">2016-09-11T22:21:54Z</dcterms:created>
  <dcterms:modified xsi:type="dcterms:W3CDTF">2020-03-16T13:11:31Z</dcterms:modified>
  <cp:category>Marketing Template</cp:category>
</cp:coreProperties>
</file>